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1" r:id="rId4"/>
    <p:sldId id="262" r:id="rId5"/>
    <p:sldId id="263" r:id="rId6"/>
    <p:sldId id="265" r:id="rId7"/>
    <p:sldId id="266" r:id="rId8"/>
    <p:sldId id="268" r:id="rId9"/>
    <p:sldId id="269" r:id="rId10"/>
    <p:sldId id="272" r:id="rId11"/>
    <p:sldId id="273" r:id="rId12"/>
    <p:sldId id="276" r:id="rId13"/>
    <p:sldId id="305" r:id="rId14"/>
    <p:sldId id="283" r:id="rId15"/>
    <p:sldId id="284" r:id="rId16"/>
    <p:sldId id="285" r:id="rId17"/>
    <p:sldId id="286" r:id="rId18"/>
    <p:sldId id="287" r:id="rId19"/>
    <p:sldId id="288" r:id="rId20"/>
    <p:sldId id="289" r:id="rId21"/>
    <p:sldId id="290" r:id="rId22"/>
    <p:sldId id="292" r:id="rId23"/>
    <p:sldId id="293" r:id="rId24"/>
    <p:sldId id="294" r:id="rId25"/>
    <p:sldId id="295" r:id="rId26"/>
    <p:sldId id="296" r:id="rId27"/>
    <p:sldId id="299" r:id="rId28"/>
    <p:sldId id="300" r:id="rId29"/>
    <p:sldId id="302" r:id="rId30"/>
    <p:sldId id="304" r:id="rId31"/>
    <p:sldId id="303" r:id="rId32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CC"/>
    <a:srgbClr val="6600CC"/>
    <a:srgbClr val="66FF33"/>
    <a:srgbClr val="FFFF66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5882-0494-433D-A439-00502C5C05EB}" type="datetimeFigureOut">
              <a:rPr lang="tr-TR" smtClean="0"/>
              <a:t>30.11.2023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01EE6-B144-4DF9-A105-354C4E09FD5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62067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5882-0494-433D-A439-00502C5C05EB}" type="datetimeFigureOut">
              <a:rPr lang="tr-TR" smtClean="0"/>
              <a:t>30.11.2023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01EE6-B144-4DF9-A105-354C4E09FD5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95355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5882-0494-433D-A439-00502C5C05EB}" type="datetimeFigureOut">
              <a:rPr lang="tr-TR" smtClean="0"/>
              <a:t>30.11.2023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01EE6-B144-4DF9-A105-354C4E09FD5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20163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5882-0494-433D-A439-00502C5C05EB}" type="datetimeFigureOut">
              <a:rPr lang="tr-TR" smtClean="0"/>
              <a:t>30.11.2023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01EE6-B144-4DF9-A105-354C4E09FD5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75032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5882-0494-433D-A439-00502C5C05EB}" type="datetimeFigureOut">
              <a:rPr lang="tr-TR" smtClean="0"/>
              <a:t>30.11.2023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01EE6-B144-4DF9-A105-354C4E09FD5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70793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5882-0494-433D-A439-00502C5C05EB}" type="datetimeFigureOut">
              <a:rPr lang="tr-TR" smtClean="0"/>
              <a:t>30.11.2023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01EE6-B144-4DF9-A105-354C4E09FD5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87111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5882-0494-433D-A439-00502C5C05EB}" type="datetimeFigureOut">
              <a:rPr lang="tr-TR" smtClean="0"/>
              <a:t>30.11.2023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01EE6-B144-4DF9-A105-354C4E09FD5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00330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5882-0494-433D-A439-00502C5C05EB}" type="datetimeFigureOut">
              <a:rPr lang="tr-TR" smtClean="0"/>
              <a:t>30.11.2023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01EE6-B144-4DF9-A105-354C4E09FD5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20404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5882-0494-433D-A439-00502C5C05EB}" type="datetimeFigureOut">
              <a:rPr lang="tr-TR" smtClean="0"/>
              <a:t>30.11.2023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01EE6-B144-4DF9-A105-354C4E09FD5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99668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5882-0494-433D-A439-00502C5C05EB}" type="datetimeFigureOut">
              <a:rPr lang="tr-TR" smtClean="0"/>
              <a:t>30.11.2023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01EE6-B144-4DF9-A105-354C4E09FD5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84600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5882-0494-433D-A439-00502C5C05EB}" type="datetimeFigureOut">
              <a:rPr lang="tr-TR" smtClean="0"/>
              <a:t>30.11.2023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01EE6-B144-4DF9-A105-354C4E09FD5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36044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6F5882-0494-433D-A439-00502C5C05EB}" type="datetimeFigureOut">
              <a:rPr lang="tr-TR" smtClean="0"/>
              <a:t>30.11.2023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D01EE6-B144-4DF9-A105-354C4E09FD5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42171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sv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7" Type="http://schemas.openxmlformats.org/officeDocument/2006/relationships/image" Target="../media/image23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21.sv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sv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7" Type="http://schemas.openxmlformats.org/officeDocument/2006/relationships/image" Target="../media/image25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21.sv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sv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7" Type="http://schemas.openxmlformats.org/officeDocument/2006/relationships/image" Target="../media/image31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svg"/><Relationship Id="rId10" Type="http://schemas.openxmlformats.org/officeDocument/2006/relationships/image" Target="../media/image21.png"/><Relationship Id="rId9" Type="http://schemas.openxmlformats.org/officeDocument/2006/relationships/image" Target="../media/image33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7" Type="http://schemas.openxmlformats.org/officeDocument/2006/relationships/image" Target="../media/image31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svg"/><Relationship Id="rId10" Type="http://schemas.openxmlformats.org/officeDocument/2006/relationships/image" Target="../media/image21.png"/><Relationship Id="rId9" Type="http://schemas.openxmlformats.org/officeDocument/2006/relationships/image" Target="../media/image33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7" Type="http://schemas.openxmlformats.org/officeDocument/2006/relationships/image" Target="../media/image31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svg"/><Relationship Id="rId10" Type="http://schemas.openxmlformats.org/officeDocument/2006/relationships/image" Target="../media/image21.png"/><Relationship Id="rId9" Type="http://schemas.openxmlformats.org/officeDocument/2006/relationships/image" Target="../media/image33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7" Type="http://schemas.openxmlformats.org/officeDocument/2006/relationships/image" Target="../media/image31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svg"/><Relationship Id="rId10" Type="http://schemas.openxmlformats.org/officeDocument/2006/relationships/image" Target="../media/image22.png"/><Relationship Id="rId9" Type="http://schemas.openxmlformats.org/officeDocument/2006/relationships/image" Target="../media/image33.sv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emf"/><Relationship Id="rId5" Type="http://schemas.openxmlformats.org/officeDocument/2006/relationships/image" Target="../media/image27.emf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emf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sv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9" Type="http://schemas.openxmlformats.org/officeDocument/2006/relationships/image" Target="../media/image33.sv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svg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sv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13.sv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1.sv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943708" y="5517232"/>
            <a:ext cx="5472608" cy="1008112"/>
          </a:xfr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8100000" scaled="1"/>
            <a:tileRect/>
          </a:gradFill>
        </p:spPr>
        <p:txBody>
          <a:bodyPr>
            <a:noAutofit/>
          </a:bodyPr>
          <a:lstStyle/>
          <a:p>
            <a:r>
              <a:rPr lang="tr-TR" sz="2000" b="1" dirty="0">
                <a:solidFill>
                  <a:schemeClr val="tx1"/>
                </a:solidFill>
                <a:latin typeface="Comic Sans MS" panose="030F0702030302020204" pitchFamily="66" charset="0"/>
              </a:rPr>
              <a:t>ÇAYCUMA</a:t>
            </a:r>
          </a:p>
          <a:p>
            <a:r>
              <a:rPr lang="tr-TR" sz="2000" b="1" dirty="0">
                <a:solidFill>
                  <a:schemeClr val="tx1"/>
                </a:solidFill>
                <a:latin typeface="Comic Sans MS" panose="030F0702030302020204" pitchFamily="66" charset="0"/>
              </a:rPr>
              <a:t> ANADOLU İMAM-HATİP LİSESİ</a:t>
            </a:r>
          </a:p>
        </p:txBody>
      </p:sp>
      <p:sp>
        <p:nvSpPr>
          <p:cNvPr id="4" name="Metin kutusu 1"/>
          <p:cNvSpPr txBox="1"/>
          <p:nvPr/>
        </p:nvSpPr>
        <p:spPr>
          <a:xfrm>
            <a:off x="1475656" y="2167310"/>
            <a:ext cx="6408712" cy="3166824"/>
          </a:xfrm>
          <a:prstGeom prst="bracketPair">
            <a:avLst/>
          </a:prstGeom>
          <a:blipFill>
            <a:blip r:embed="rId2"/>
            <a:tile tx="0" ty="0" sx="100000" sy="100000" flip="none" algn="tl"/>
          </a:blipFill>
          <a:ln w="57150" cap="flat" cmpd="sng" algn="ctr">
            <a:solidFill>
              <a:sysClr val="windowText" lastClr="00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lIns="91430" tIns="45720" rIns="91430" bIns="45720">
            <a:spAutoFit/>
          </a:bodyPr>
          <a:lstStyle/>
          <a:p>
            <a:pPr algn="ctr">
              <a:defRPr/>
            </a:pPr>
            <a:r>
              <a:rPr lang="tr-TR" sz="6000" b="1" kern="0" spc="-300" dirty="0">
                <a:ln w="3175">
                  <a:noFill/>
                </a:ln>
                <a:latin typeface="Comic Sans MS" panose="030F0702030302020204" pitchFamily="66" charset="0"/>
              </a:rPr>
              <a:t>Y</a:t>
            </a:r>
            <a:r>
              <a:rPr lang="tr-TR" sz="5400" b="1" kern="0" spc="-300" dirty="0">
                <a:ln w="3175">
                  <a:noFill/>
                </a:ln>
                <a:solidFill>
                  <a:srgbClr val="FF0000"/>
                </a:solidFill>
                <a:latin typeface="Comic Sans MS" panose="030F0702030302020204" pitchFamily="66" charset="0"/>
              </a:rPr>
              <a:t>ÜKSEKÖĞRETİM</a:t>
            </a:r>
            <a:r>
              <a:rPr lang="tr-TR" sz="5400" b="1" kern="0" spc="600" dirty="0">
                <a:ln w="3175">
                  <a:noFill/>
                </a:ln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tr-TR" sz="6000" b="1" kern="0" spc="600" dirty="0">
                <a:ln w="3175">
                  <a:noFill/>
                </a:ln>
                <a:latin typeface="Comic Sans MS" panose="030F0702030302020204" pitchFamily="66" charset="0"/>
              </a:rPr>
              <a:t>K</a:t>
            </a:r>
            <a:r>
              <a:rPr lang="tr-TR" sz="5400" b="1" kern="0" spc="600" dirty="0">
                <a:ln w="3175">
                  <a:noFill/>
                </a:ln>
                <a:solidFill>
                  <a:srgbClr val="FF0000"/>
                </a:solidFill>
                <a:latin typeface="Comic Sans MS" panose="030F0702030302020204" pitchFamily="66" charset="0"/>
              </a:rPr>
              <a:t>URUMLARI</a:t>
            </a:r>
          </a:p>
          <a:p>
            <a:pPr algn="ctr">
              <a:defRPr/>
            </a:pPr>
            <a:r>
              <a:rPr lang="tr-TR" sz="6000" b="1" kern="0" spc="600" dirty="0">
                <a:ln w="3175">
                  <a:noFill/>
                </a:ln>
                <a:latin typeface="Comic Sans MS" panose="030F0702030302020204" pitchFamily="66" charset="0"/>
              </a:rPr>
              <a:t>S</a:t>
            </a:r>
            <a:r>
              <a:rPr lang="tr-TR" sz="5400" b="1" kern="0" spc="600" dirty="0">
                <a:ln w="3175">
                  <a:noFill/>
                </a:ln>
                <a:solidFill>
                  <a:srgbClr val="FF0000"/>
                </a:solidFill>
                <a:latin typeface="Comic Sans MS" panose="030F0702030302020204" pitchFamily="66" charset="0"/>
              </a:rPr>
              <a:t>INAVI</a:t>
            </a:r>
            <a:endParaRPr lang="tr-TR" sz="5400" b="1" kern="0" spc="-150" dirty="0">
              <a:ln w="3175">
                <a:noFill/>
              </a:ln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8" name="Picture 8" descr="C:\Users\Everest\Desktop\çeşitli\LOGOLAR\aihl-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96" y="0"/>
            <a:ext cx="2706927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3556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884400" y="883277"/>
            <a:ext cx="432047" cy="5091275"/>
          </a:xfrm>
          <a:custGeom>
            <a:avLst/>
            <a:gdLst/>
            <a:ahLst/>
            <a:cxnLst/>
            <a:rect l="l" t="t" r="r" b="b"/>
            <a:pathLst>
              <a:path w="529603" h="7636912">
                <a:moveTo>
                  <a:pt x="0" y="0"/>
                </a:moveTo>
                <a:lnTo>
                  <a:pt x="529603" y="0"/>
                </a:lnTo>
                <a:lnTo>
                  <a:pt x="529603" y="7636912"/>
                </a:lnTo>
                <a:lnTo>
                  <a:pt x="0" y="76369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l="-671003" r="-671003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51519" y="1480202"/>
            <a:ext cx="3024355" cy="4063533"/>
          </a:xfrm>
          <a:custGeom>
            <a:avLst/>
            <a:gdLst/>
            <a:ahLst/>
            <a:cxnLst/>
            <a:rect l="l" t="t" r="r" b="b"/>
            <a:pathLst>
              <a:path w="4744856" h="5325859">
                <a:moveTo>
                  <a:pt x="0" y="0"/>
                </a:moveTo>
                <a:lnTo>
                  <a:pt x="4744856" y="0"/>
                </a:lnTo>
                <a:lnTo>
                  <a:pt x="4744856" y="5325859"/>
                </a:lnTo>
                <a:lnTo>
                  <a:pt x="0" y="532585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3118122" y="188640"/>
            <a:ext cx="4499065" cy="5355095"/>
            <a:chOff x="0" y="0"/>
            <a:chExt cx="11997505" cy="9000309"/>
          </a:xfrm>
        </p:grpSpPr>
        <p:sp>
          <p:nvSpPr>
            <p:cNvPr id="5" name="TextBox 5"/>
            <p:cNvSpPr txBox="1"/>
            <p:nvPr/>
          </p:nvSpPr>
          <p:spPr>
            <a:xfrm>
              <a:off x="0" y="0"/>
              <a:ext cx="11997505" cy="31036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511864"/>
              <a:endParaRPr lang="tr-TR" sz="2400" b="1" u="sng" spc="196" dirty="0" smtClean="0">
                <a:solidFill>
                  <a:srgbClr val="0D0D0D"/>
                </a:solidFill>
                <a:latin typeface="Comic Sans MS" panose="030F0702030302020204" pitchFamily="66" charset="0"/>
              </a:endParaRPr>
            </a:p>
            <a:p>
              <a:pPr algn="ctr" defTabSz="511864"/>
              <a:r>
                <a:rPr lang="en-US" sz="2400" b="1" u="sng" spc="196" dirty="0" smtClean="0">
                  <a:solidFill>
                    <a:srgbClr val="0D0D0D"/>
                  </a:solidFill>
                  <a:latin typeface="Comic Sans MS" panose="030F0702030302020204" pitchFamily="66" charset="0"/>
                </a:rPr>
                <a:t>TYT </a:t>
              </a:r>
              <a:r>
                <a:rPr lang="en-US" sz="2400" b="1" u="sng" spc="196" dirty="0">
                  <a:solidFill>
                    <a:srgbClr val="0D0D0D"/>
                  </a:solidFill>
                  <a:latin typeface="Comic Sans MS" panose="030F0702030302020204" pitchFamily="66" charset="0"/>
                </a:rPr>
                <a:t>PUANININ KULLANILDIĞI YERLER</a:t>
              </a:r>
              <a:endParaRPr lang="tr-TR" sz="2400" b="1" u="sng" spc="196" dirty="0">
                <a:solidFill>
                  <a:srgbClr val="0D0D0D"/>
                </a:solidFill>
                <a:latin typeface="Comic Sans MS" panose="030F0702030302020204" pitchFamily="66" charset="0"/>
              </a:endParaRPr>
            </a:p>
            <a:p>
              <a:pPr algn="r" defTabSz="511864"/>
              <a:endParaRPr lang="tr-TR" sz="2400" b="1" spc="196" dirty="0">
                <a:solidFill>
                  <a:srgbClr val="0D0D0D"/>
                </a:solidFill>
                <a:latin typeface="Comic Sans MS" panose="030F0702030302020204" pitchFamily="66" charset="0"/>
              </a:endParaRPr>
            </a:p>
            <a:p>
              <a:pPr algn="r" defTabSz="511864"/>
              <a:endParaRPr lang="en-US" sz="2400" b="1" spc="196" dirty="0">
                <a:solidFill>
                  <a:srgbClr val="0D0D0D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420675" y="3310228"/>
              <a:ext cx="11576830" cy="569008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362561" lvl="1" indent="-181292" defTabSz="511864">
                <a:lnSpc>
                  <a:spcPts val="2351"/>
                </a:lnSpc>
                <a:buFont typeface="Arial"/>
                <a:buChar char="•"/>
              </a:pPr>
              <a:r>
                <a:rPr lang="en-US" b="1" dirty="0">
                  <a:solidFill>
                    <a:srgbClr val="0000FF"/>
                  </a:solidFill>
                  <a:latin typeface="Comic Sans MS" panose="030F0702030302020204" pitchFamily="66" charset="0"/>
                </a:rPr>
                <a:t>TYT </a:t>
              </a:r>
              <a:r>
                <a:rPr lang="en-US" b="1" dirty="0" err="1">
                  <a:solidFill>
                    <a:srgbClr val="0000FF"/>
                  </a:solidFill>
                  <a:latin typeface="Comic Sans MS" panose="030F0702030302020204" pitchFamily="66" charset="0"/>
                </a:rPr>
                <a:t>Puan</a:t>
              </a:r>
              <a:r>
                <a:rPr lang="en-US" b="1" dirty="0">
                  <a:solidFill>
                    <a:srgbClr val="0000FF"/>
                  </a:solidFill>
                  <a:latin typeface="Comic Sans MS" panose="030F0702030302020204" pitchFamily="66" charset="0"/>
                </a:rPr>
                <a:t> </a:t>
              </a:r>
              <a:r>
                <a:rPr lang="en-US" b="1" dirty="0" err="1">
                  <a:solidFill>
                    <a:srgbClr val="0000FF"/>
                  </a:solidFill>
                  <a:latin typeface="Comic Sans MS" panose="030F0702030302020204" pitchFamily="66" charset="0"/>
                </a:rPr>
                <a:t>türü</a:t>
              </a:r>
              <a:r>
                <a:rPr lang="en-US" b="1" dirty="0">
                  <a:solidFill>
                    <a:srgbClr val="0000FF"/>
                  </a:solidFill>
                  <a:latin typeface="Comic Sans MS" panose="030F0702030302020204" pitchFamily="66" charset="0"/>
                </a:rPr>
                <a:t> </a:t>
              </a:r>
              <a:r>
                <a:rPr lang="en-US" b="1" dirty="0" err="1">
                  <a:solidFill>
                    <a:srgbClr val="0000FF"/>
                  </a:solidFill>
                  <a:latin typeface="Comic Sans MS" panose="030F0702030302020204" pitchFamily="66" charset="0"/>
                </a:rPr>
                <a:t>üniversiteye</a:t>
              </a:r>
              <a:r>
                <a:rPr lang="en-US" b="1" dirty="0">
                  <a:solidFill>
                    <a:srgbClr val="0000FF"/>
                  </a:solidFill>
                  <a:latin typeface="Comic Sans MS" panose="030F0702030302020204" pitchFamily="66" charset="0"/>
                </a:rPr>
                <a:t> </a:t>
              </a:r>
              <a:r>
                <a:rPr lang="en-US" b="1" dirty="0" err="1">
                  <a:solidFill>
                    <a:srgbClr val="0000FF"/>
                  </a:solidFill>
                  <a:latin typeface="Comic Sans MS" panose="030F0702030302020204" pitchFamily="66" charset="0"/>
                </a:rPr>
                <a:t>geçiş</a:t>
              </a:r>
              <a:r>
                <a:rPr lang="en-US" b="1" dirty="0">
                  <a:solidFill>
                    <a:srgbClr val="0000FF"/>
                  </a:solidFill>
                  <a:latin typeface="Comic Sans MS" panose="030F0702030302020204" pitchFamily="66" charset="0"/>
                </a:rPr>
                <a:t> </a:t>
              </a:r>
              <a:r>
                <a:rPr lang="en-US" b="1" dirty="0" err="1">
                  <a:solidFill>
                    <a:srgbClr val="0000FF"/>
                  </a:solidFill>
                  <a:latin typeface="Comic Sans MS" panose="030F0702030302020204" pitchFamily="66" charset="0"/>
                </a:rPr>
                <a:t>için</a:t>
              </a:r>
              <a:r>
                <a:rPr lang="en-US" b="1" dirty="0">
                  <a:solidFill>
                    <a:srgbClr val="0000FF"/>
                  </a:solidFill>
                  <a:latin typeface="Comic Sans MS" panose="030F0702030302020204" pitchFamily="66" charset="0"/>
                </a:rPr>
                <a:t> </a:t>
              </a:r>
              <a:r>
                <a:rPr lang="en-US" b="1" dirty="0" err="1">
                  <a:solidFill>
                    <a:srgbClr val="0000FF"/>
                  </a:solidFill>
                  <a:latin typeface="Comic Sans MS" panose="030F0702030302020204" pitchFamily="66" charset="0"/>
                </a:rPr>
                <a:t>kullanılması</a:t>
              </a:r>
              <a:r>
                <a:rPr lang="en-US" b="1" dirty="0">
                  <a:solidFill>
                    <a:srgbClr val="0000FF"/>
                  </a:solidFill>
                  <a:latin typeface="Comic Sans MS" panose="030F0702030302020204" pitchFamily="66" charset="0"/>
                </a:rPr>
                <a:t> </a:t>
              </a:r>
              <a:r>
                <a:rPr lang="en-US" b="1" dirty="0" err="1">
                  <a:solidFill>
                    <a:srgbClr val="0000FF"/>
                  </a:solidFill>
                  <a:latin typeface="Comic Sans MS" panose="030F0702030302020204" pitchFamily="66" charset="0"/>
                </a:rPr>
                <a:t>şart</a:t>
              </a:r>
              <a:r>
                <a:rPr lang="en-US" b="1" dirty="0">
                  <a:solidFill>
                    <a:srgbClr val="0000FF"/>
                  </a:solidFill>
                  <a:latin typeface="Comic Sans MS" panose="030F0702030302020204" pitchFamily="66" charset="0"/>
                </a:rPr>
                <a:t> </a:t>
              </a:r>
              <a:r>
                <a:rPr lang="en-US" b="1" dirty="0" err="1">
                  <a:solidFill>
                    <a:srgbClr val="0000FF"/>
                  </a:solidFill>
                  <a:latin typeface="Comic Sans MS" panose="030F0702030302020204" pitchFamily="66" charset="0"/>
                </a:rPr>
                <a:t>olan</a:t>
              </a:r>
              <a:r>
                <a:rPr lang="en-US" b="1" dirty="0">
                  <a:solidFill>
                    <a:srgbClr val="0000FF"/>
                  </a:solidFill>
                  <a:latin typeface="Comic Sans MS" panose="030F0702030302020204" pitchFamily="66" charset="0"/>
                </a:rPr>
                <a:t> </a:t>
              </a:r>
              <a:r>
                <a:rPr lang="en-US" b="1" dirty="0" err="1">
                  <a:solidFill>
                    <a:srgbClr val="0000FF"/>
                  </a:solidFill>
                  <a:latin typeface="Comic Sans MS" panose="030F0702030302020204" pitchFamily="66" charset="0"/>
                </a:rPr>
                <a:t>puan</a:t>
              </a:r>
              <a:r>
                <a:rPr lang="en-US" b="1" dirty="0">
                  <a:solidFill>
                    <a:srgbClr val="0000FF"/>
                  </a:solidFill>
                  <a:latin typeface="Comic Sans MS" panose="030F0702030302020204" pitchFamily="66" charset="0"/>
                </a:rPr>
                <a:t> </a:t>
              </a:r>
              <a:r>
                <a:rPr lang="en-US" b="1" dirty="0" err="1">
                  <a:solidFill>
                    <a:srgbClr val="0000FF"/>
                  </a:solidFill>
                  <a:latin typeface="Comic Sans MS" panose="030F0702030302020204" pitchFamily="66" charset="0"/>
                </a:rPr>
                <a:t>türüdür</a:t>
              </a:r>
              <a:r>
                <a:rPr lang="en-US" b="1" dirty="0" smtClean="0">
                  <a:solidFill>
                    <a:srgbClr val="0000FF"/>
                  </a:solidFill>
                  <a:latin typeface="Comic Sans MS" panose="030F0702030302020204" pitchFamily="66" charset="0"/>
                </a:rPr>
                <a:t>.</a:t>
              </a:r>
              <a:endParaRPr lang="tr-TR" b="1" dirty="0" smtClean="0">
                <a:solidFill>
                  <a:srgbClr val="0000FF"/>
                </a:solidFill>
                <a:latin typeface="Comic Sans MS" panose="030F0702030302020204" pitchFamily="66" charset="0"/>
              </a:endParaRPr>
            </a:p>
            <a:p>
              <a:pPr marL="362561" lvl="1" indent="-181292" defTabSz="511864">
                <a:lnSpc>
                  <a:spcPts val="2351"/>
                </a:lnSpc>
                <a:buFont typeface="Arial"/>
                <a:buChar char="•"/>
              </a:pPr>
              <a:endParaRPr lang="en-US" b="1" dirty="0">
                <a:solidFill>
                  <a:srgbClr val="0000FF"/>
                </a:solidFill>
                <a:latin typeface="Comic Sans MS" panose="030F0702030302020204" pitchFamily="66" charset="0"/>
              </a:endParaRPr>
            </a:p>
            <a:p>
              <a:pPr marL="362561" lvl="1" indent="-181292" defTabSz="511864">
                <a:lnSpc>
                  <a:spcPts val="2351"/>
                </a:lnSpc>
                <a:buFont typeface="Arial"/>
                <a:buChar char="•"/>
              </a:pPr>
              <a:r>
                <a:rPr lang="en-US" b="1" dirty="0" err="1" smtClean="0">
                  <a:solidFill>
                    <a:srgbClr val="FF00FF"/>
                  </a:solidFill>
                  <a:latin typeface="Comic Sans MS" panose="030F0702030302020204" pitchFamily="66" charset="0"/>
                </a:rPr>
                <a:t>Ön</a:t>
              </a:r>
              <a:r>
                <a:rPr lang="tr-TR" b="1" dirty="0" smtClean="0">
                  <a:solidFill>
                    <a:srgbClr val="FF00FF"/>
                  </a:solidFill>
                  <a:latin typeface="Comic Sans MS" panose="030F0702030302020204" pitchFamily="66" charset="0"/>
                </a:rPr>
                <a:t> </a:t>
              </a:r>
              <a:r>
                <a:rPr lang="en-US" b="1" dirty="0" err="1" smtClean="0">
                  <a:solidFill>
                    <a:srgbClr val="FF00FF"/>
                  </a:solidFill>
                  <a:latin typeface="Comic Sans MS" panose="030F0702030302020204" pitchFamily="66" charset="0"/>
                </a:rPr>
                <a:t>lisans</a:t>
              </a:r>
              <a:r>
                <a:rPr lang="en-US" b="1" dirty="0" smtClean="0">
                  <a:solidFill>
                    <a:srgbClr val="FF00FF"/>
                  </a:solidFill>
                  <a:latin typeface="Comic Sans MS" panose="030F0702030302020204" pitchFamily="66" charset="0"/>
                </a:rPr>
                <a:t> </a:t>
              </a:r>
              <a:r>
                <a:rPr lang="en-US" b="1" dirty="0" err="1">
                  <a:solidFill>
                    <a:srgbClr val="FF00FF"/>
                  </a:solidFill>
                  <a:latin typeface="Comic Sans MS" panose="030F0702030302020204" pitchFamily="66" charset="0"/>
                </a:rPr>
                <a:t>programlarının</a:t>
              </a:r>
              <a:r>
                <a:rPr lang="en-US" b="1" dirty="0">
                  <a:solidFill>
                    <a:srgbClr val="FF00FF"/>
                  </a:solidFill>
                  <a:latin typeface="Comic Sans MS" panose="030F0702030302020204" pitchFamily="66" charset="0"/>
                </a:rPr>
                <a:t> </a:t>
              </a:r>
              <a:r>
                <a:rPr lang="en-US" b="1" dirty="0" err="1">
                  <a:solidFill>
                    <a:srgbClr val="FF00FF"/>
                  </a:solidFill>
                  <a:latin typeface="Comic Sans MS" panose="030F0702030302020204" pitchFamily="66" charset="0"/>
                </a:rPr>
                <a:t>tercihinde</a:t>
              </a:r>
              <a:r>
                <a:rPr lang="en-US" b="1" dirty="0">
                  <a:solidFill>
                    <a:srgbClr val="FF00FF"/>
                  </a:solidFill>
                  <a:latin typeface="Comic Sans MS" panose="030F0702030302020204" pitchFamily="66" charset="0"/>
                </a:rPr>
                <a:t> </a:t>
              </a:r>
              <a:r>
                <a:rPr lang="en-US" b="1" dirty="0" err="1">
                  <a:solidFill>
                    <a:srgbClr val="FF00FF"/>
                  </a:solidFill>
                  <a:latin typeface="Comic Sans MS" panose="030F0702030302020204" pitchFamily="66" charset="0"/>
                </a:rPr>
                <a:t>ve</a:t>
              </a:r>
              <a:r>
                <a:rPr lang="en-US" b="1" dirty="0">
                  <a:solidFill>
                    <a:srgbClr val="FF00FF"/>
                  </a:solidFill>
                  <a:latin typeface="Comic Sans MS" panose="030F0702030302020204" pitchFamily="66" charset="0"/>
                </a:rPr>
                <a:t> </a:t>
              </a:r>
              <a:r>
                <a:rPr lang="en-US" b="1" dirty="0" err="1">
                  <a:solidFill>
                    <a:srgbClr val="FF00FF"/>
                  </a:solidFill>
                  <a:latin typeface="Comic Sans MS" panose="030F0702030302020204" pitchFamily="66" charset="0"/>
                </a:rPr>
                <a:t>Açık</a:t>
              </a:r>
              <a:r>
                <a:rPr lang="en-US" b="1" dirty="0">
                  <a:solidFill>
                    <a:srgbClr val="FF00FF"/>
                  </a:solidFill>
                  <a:latin typeface="Comic Sans MS" panose="030F0702030302020204" pitchFamily="66" charset="0"/>
                </a:rPr>
                <a:t> </a:t>
              </a:r>
              <a:r>
                <a:rPr lang="en-US" b="1" dirty="0" err="1">
                  <a:solidFill>
                    <a:srgbClr val="FF00FF"/>
                  </a:solidFill>
                  <a:latin typeface="Comic Sans MS" panose="030F0702030302020204" pitchFamily="66" charset="0"/>
                </a:rPr>
                <a:t>Öğretim</a:t>
              </a:r>
              <a:r>
                <a:rPr lang="en-US" b="1" dirty="0">
                  <a:solidFill>
                    <a:srgbClr val="FF00FF"/>
                  </a:solidFill>
                  <a:latin typeface="Comic Sans MS" panose="030F0702030302020204" pitchFamily="66" charset="0"/>
                </a:rPr>
                <a:t> </a:t>
              </a:r>
              <a:r>
                <a:rPr lang="en-US" b="1" dirty="0" err="1">
                  <a:solidFill>
                    <a:srgbClr val="FF00FF"/>
                  </a:solidFill>
                  <a:latin typeface="Comic Sans MS" panose="030F0702030302020204" pitchFamily="66" charset="0"/>
                </a:rPr>
                <a:t>Ön</a:t>
              </a:r>
              <a:r>
                <a:rPr lang="en-US" b="1" dirty="0">
                  <a:solidFill>
                    <a:srgbClr val="FF00FF"/>
                  </a:solidFill>
                  <a:latin typeface="Comic Sans MS" panose="030F0702030302020204" pitchFamily="66" charset="0"/>
                </a:rPr>
                <a:t> </a:t>
              </a:r>
              <a:r>
                <a:rPr lang="en-US" b="1" dirty="0" err="1">
                  <a:solidFill>
                    <a:srgbClr val="FF00FF"/>
                  </a:solidFill>
                  <a:latin typeface="Comic Sans MS" panose="030F0702030302020204" pitchFamily="66" charset="0"/>
                </a:rPr>
                <a:t>lisans</a:t>
              </a:r>
              <a:r>
                <a:rPr lang="en-US" b="1" dirty="0">
                  <a:solidFill>
                    <a:srgbClr val="FF00FF"/>
                  </a:solidFill>
                  <a:latin typeface="Comic Sans MS" panose="030F0702030302020204" pitchFamily="66" charset="0"/>
                </a:rPr>
                <a:t> </a:t>
              </a:r>
              <a:r>
                <a:rPr lang="en-US" b="1" dirty="0" err="1">
                  <a:solidFill>
                    <a:srgbClr val="FF00FF"/>
                  </a:solidFill>
                  <a:latin typeface="Comic Sans MS" panose="030F0702030302020204" pitchFamily="66" charset="0"/>
                </a:rPr>
                <a:t>programlarının</a:t>
              </a:r>
              <a:r>
                <a:rPr lang="en-US" b="1" dirty="0">
                  <a:solidFill>
                    <a:srgbClr val="FF00FF"/>
                  </a:solidFill>
                  <a:latin typeface="Comic Sans MS" panose="030F0702030302020204" pitchFamily="66" charset="0"/>
                </a:rPr>
                <a:t> </a:t>
              </a:r>
              <a:r>
                <a:rPr lang="en-US" b="1" dirty="0" err="1">
                  <a:solidFill>
                    <a:srgbClr val="FF00FF"/>
                  </a:solidFill>
                  <a:latin typeface="Comic Sans MS" panose="030F0702030302020204" pitchFamily="66" charset="0"/>
                </a:rPr>
                <a:t>tercihinde</a:t>
              </a:r>
              <a:r>
                <a:rPr lang="en-US" b="1" dirty="0">
                  <a:solidFill>
                    <a:srgbClr val="FF00FF"/>
                  </a:solidFill>
                  <a:latin typeface="Comic Sans MS" panose="030F0702030302020204" pitchFamily="66" charset="0"/>
                </a:rPr>
                <a:t> </a:t>
              </a:r>
              <a:r>
                <a:rPr lang="en-US" b="1" dirty="0" err="1">
                  <a:solidFill>
                    <a:srgbClr val="FF00FF"/>
                  </a:solidFill>
                  <a:latin typeface="Comic Sans MS" panose="030F0702030302020204" pitchFamily="66" charset="0"/>
                </a:rPr>
                <a:t>kullanılır</a:t>
              </a:r>
              <a:r>
                <a:rPr lang="en-US" b="1" dirty="0" smtClean="0">
                  <a:solidFill>
                    <a:srgbClr val="FF00FF"/>
                  </a:solidFill>
                  <a:latin typeface="Comic Sans MS" panose="030F0702030302020204" pitchFamily="66" charset="0"/>
                </a:rPr>
                <a:t>.</a:t>
              </a:r>
              <a:endParaRPr lang="tr-TR" b="1" dirty="0" smtClean="0">
                <a:solidFill>
                  <a:srgbClr val="FF00FF"/>
                </a:solidFill>
                <a:latin typeface="Comic Sans MS" panose="030F0702030302020204" pitchFamily="66" charset="0"/>
              </a:endParaRPr>
            </a:p>
            <a:p>
              <a:pPr marL="362561" lvl="1" indent="-181292" defTabSz="511864">
                <a:lnSpc>
                  <a:spcPts val="2351"/>
                </a:lnSpc>
                <a:buFont typeface="Arial"/>
                <a:buChar char="•"/>
              </a:pPr>
              <a:endParaRPr lang="en-US" b="1" dirty="0">
                <a:solidFill>
                  <a:srgbClr val="FF00FF"/>
                </a:solidFill>
                <a:latin typeface="Comic Sans MS" panose="030F0702030302020204" pitchFamily="66" charset="0"/>
              </a:endParaRPr>
            </a:p>
            <a:p>
              <a:pPr marL="362561" lvl="1" indent="-181292" defTabSz="511864">
                <a:lnSpc>
                  <a:spcPts val="2351"/>
                </a:lnSpc>
                <a:buFont typeface="Arial"/>
                <a:buChar char="•"/>
              </a:pPr>
              <a:r>
                <a:rPr lang="en-US" b="1" dirty="0" err="1">
                  <a:solidFill>
                    <a:srgbClr val="0000FF"/>
                  </a:solidFill>
                  <a:latin typeface="Comic Sans MS" panose="030F0702030302020204" pitchFamily="66" charset="0"/>
                </a:rPr>
                <a:t>Ayrıca</a:t>
              </a:r>
              <a:r>
                <a:rPr lang="en-US" b="1" dirty="0">
                  <a:solidFill>
                    <a:srgbClr val="0000FF"/>
                  </a:solidFill>
                  <a:latin typeface="Comic Sans MS" panose="030F0702030302020204" pitchFamily="66" charset="0"/>
                </a:rPr>
                <a:t> </a:t>
              </a:r>
              <a:r>
                <a:rPr lang="en-US" b="1" dirty="0" err="1">
                  <a:solidFill>
                    <a:srgbClr val="0000FF"/>
                  </a:solidFill>
                  <a:latin typeface="Comic Sans MS" panose="030F0702030302020204" pitchFamily="66" charset="0"/>
                </a:rPr>
                <a:t>yetenek</a:t>
              </a:r>
              <a:r>
                <a:rPr lang="en-US" b="1" dirty="0">
                  <a:solidFill>
                    <a:srgbClr val="0000FF"/>
                  </a:solidFill>
                  <a:latin typeface="Comic Sans MS" panose="030F0702030302020204" pitchFamily="66" charset="0"/>
                </a:rPr>
                <a:t> </a:t>
              </a:r>
              <a:r>
                <a:rPr lang="en-US" b="1" dirty="0" err="1">
                  <a:solidFill>
                    <a:srgbClr val="0000FF"/>
                  </a:solidFill>
                  <a:latin typeface="Comic Sans MS" panose="030F0702030302020204" pitchFamily="66" charset="0"/>
                </a:rPr>
                <a:t>sınavıyla</a:t>
              </a:r>
              <a:r>
                <a:rPr lang="en-US" b="1" dirty="0">
                  <a:solidFill>
                    <a:srgbClr val="0000FF"/>
                  </a:solidFill>
                  <a:latin typeface="Comic Sans MS" panose="030F0702030302020204" pitchFamily="66" charset="0"/>
                </a:rPr>
                <a:t> </a:t>
              </a:r>
              <a:r>
                <a:rPr lang="en-US" b="1" dirty="0" err="1">
                  <a:solidFill>
                    <a:srgbClr val="0000FF"/>
                  </a:solidFill>
                  <a:latin typeface="Comic Sans MS" panose="030F0702030302020204" pitchFamily="66" charset="0"/>
                </a:rPr>
                <a:t>öğrenci</a:t>
              </a:r>
              <a:r>
                <a:rPr lang="en-US" b="1" dirty="0">
                  <a:solidFill>
                    <a:srgbClr val="0000FF"/>
                  </a:solidFill>
                  <a:latin typeface="Comic Sans MS" panose="030F0702030302020204" pitchFamily="66" charset="0"/>
                </a:rPr>
                <a:t> </a:t>
              </a:r>
              <a:r>
                <a:rPr lang="en-US" b="1" dirty="0" err="1">
                  <a:solidFill>
                    <a:srgbClr val="0000FF"/>
                  </a:solidFill>
                  <a:latin typeface="Comic Sans MS" panose="030F0702030302020204" pitchFamily="66" charset="0"/>
                </a:rPr>
                <a:t>olan</a:t>
              </a:r>
              <a:r>
                <a:rPr lang="en-US" b="1" dirty="0">
                  <a:solidFill>
                    <a:srgbClr val="0000FF"/>
                  </a:solidFill>
                  <a:latin typeface="Comic Sans MS" panose="030F0702030302020204" pitchFamily="66" charset="0"/>
                </a:rPr>
                <a:t> </a:t>
              </a:r>
              <a:r>
                <a:rPr lang="en-US" b="1" dirty="0" err="1" smtClean="0">
                  <a:solidFill>
                    <a:srgbClr val="0000FF"/>
                  </a:solidFill>
                  <a:latin typeface="Comic Sans MS" panose="030F0702030302020204" pitchFamily="66" charset="0"/>
                </a:rPr>
                <a:t>programlar</a:t>
              </a:r>
              <a:r>
                <a:rPr lang="en-US" b="1" dirty="0" smtClean="0">
                  <a:solidFill>
                    <a:srgbClr val="0000FF"/>
                  </a:solidFill>
                  <a:latin typeface="Comic Sans MS" panose="030F0702030302020204" pitchFamily="66" charset="0"/>
                </a:rPr>
                <a:t> </a:t>
              </a:r>
              <a:r>
                <a:rPr lang="en-US" b="1" dirty="0" err="1">
                  <a:solidFill>
                    <a:srgbClr val="0000FF"/>
                  </a:solidFill>
                  <a:latin typeface="Comic Sans MS" panose="030F0702030302020204" pitchFamily="66" charset="0"/>
                </a:rPr>
                <a:t>yine</a:t>
              </a:r>
              <a:r>
                <a:rPr lang="en-US" b="1" dirty="0">
                  <a:solidFill>
                    <a:srgbClr val="0000FF"/>
                  </a:solidFill>
                  <a:latin typeface="Comic Sans MS" panose="030F0702030302020204" pitchFamily="66" charset="0"/>
                </a:rPr>
                <a:t> TYT </a:t>
              </a:r>
              <a:r>
                <a:rPr lang="en-US" b="1" dirty="0" err="1">
                  <a:solidFill>
                    <a:srgbClr val="0000FF"/>
                  </a:solidFill>
                  <a:latin typeface="Comic Sans MS" panose="030F0702030302020204" pitchFamily="66" charset="0"/>
                </a:rPr>
                <a:t>puanına</a:t>
              </a:r>
              <a:r>
                <a:rPr lang="en-US" b="1" dirty="0">
                  <a:solidFill>
                    <a:srgbClr val="0000FF"/>
                  </a:solidFill>
                  <a:latin typeface="Comic Sans MS" panose="030F0702030302020204" pitchFamily="66" charset="0"/>
                </a:rPr>
                <a:t> </a:t>
              </a:r>
              <a:r>
                <a:rPr lang="en-US" b="1" dirty="0" err="1">
                  <a:solidFill>
                    <a:srgbClr val="0000FF"/>
                  </a:solidFill>
                  <a:latin typeface="Comic Sans MS" panose="030F0702030302020204" pitchFamily="66" charset="0"/>
                </a:rPr>
                <a:t>göre</a:t>
              </a:r>
              <a:r>
                <a:rPr lang="en-US" b="1" dirty="0">
                  <a:solidFill>
                    <a:srgbClr val="0000FF"/>
                  </a:solidFill>
                  <a:latin typeface="Comic Sans MS" panose="030F0702030302020204" pitchFamily="66" charset="0"/>
                </a:rPr>
                <a:t> </a:t>
              </a:r>
              <a:r>
                <a:rPr lang="en-US" b="1" dirty="0" err="1">
                  <a:solidFill>
                    <a:srgbClr val="0000FF"/>
                  </a:solidFill>
                  <a:latin typeface="Comic Sans MS" panose="030F0702030302020204" pitchFamily="66" charset="0"/>
                </a:rPr>
                <a:t>hareket</a:t>
              </a:r>
              <a:r>
                <a:rPr lang="en-US" b="1" dirty="0">
                  <a:solidFill>
                    <a:srgbClr val="0000FF"/>
                  </a:solidFill>
                  <a:latin typeface="Comic Sans MS" panose="030F0702030302020204" pitchFamily="66" charset="0"/>
                </a:rPr>
                <a:t> </a:t>
              </a:r>
              <a:r>
                <a:rPr lang="en-US" b="1" dirty="0" err="1">
                  <a:solidFill>
                    <a:srgbClr val="0000FF"/>
                  </a:solidFill>
                  <a:latin typeface="Comic Sans MS" panose="030F0702030302020204" pitchFamily="66" charset="0"/>
                </a:rPr>
                <a:t>eder</a:t>
              </a:r>
              <a:r>
                <a:rPr lang="en-US" b="1" dirty="0">
                  <a:solidFill>
                    <a:srgbClr val="0000FF"/>
                  </a:solidFill>
                  <a:latin typeface="Comic Sans MS" panose="030F0702030302020204" pitchFamily="66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04317420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Başlık"/>
          <p:cNvSpPr txBox="1">
            <a:spLocks/>
          </p:cNvSpPr>
          <p:nvPr/>
        </p:nvSpPr>
        <p:spPr bwMode="auto">
          <a:xfrm>
            <a:off x="485684" y="260648"/>
            <a:ext cx="8229600" cy="792088"/>
          </a:xfrm>
          <a:prstGeom prst="rect">
            <a:avLst/>
          </a:prstGeom>
          <a:solidFill>
            <a:srgbClr val="FFFF00"/>
          </a:solidFill>
          <a:ln>
            <a:solidFill>
              <a:srgbClr val="00206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  <a:extLst/>
        </p:spPr>
        <p:txBody>
          <a:bodyPr vert="horz" wrap="square" lIns="91430" tIns="45720" rIns="91430" bIns="45720" numCol="1" rtlCol="0" anchor="ctr" anchorCtr="0" compatLnSpc="1">
            <a:prstTxWarp prst="textNoShape">
              <a:avLst/>
            </a:prstTxWarp>
            <a:normAutofit fontScale="25000" lnSpcReduction="20000"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endParaRPr lang="tr-TR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tr-TR" sz="14400" b="1" u="sng" dirty="0">
                <a:solidFill>
                  <a:srgbClr val="002060"/>
                </a:solidFill>
                <a:latin typeface="Comic Sans MS" panose="030F0702030302020204" pitchFamily="66" charset="0"/>
              </a:rPr>
              <a:t>2.OTURUM</a:t>
            </a:r>
          </a:p>
          <a:p>
            <a:pPr fontAlgn="auto">
              <a:spcAft>
                <a:spcPts val="0"/>
              </a:spcAft>
              <a:defRPr/>
            </a:pPr>
            <a:r>
              <a:rPr lang="tr-TR" b="1" dirty="0">
                <a:solidFill>
                  <a:srgbClr val="002060"/>
                </a:solidFill>
                <a:latin typeface="Comic Sans MS" panose="030F0702030302020204" pitchFamily="66" charset="0"/>
              </a:rPr>
              <a:t/>
            </a:r>
            <a:br>
              <a:rPr lang="tr-TR" b="1" dirty="0">
                <a:solidFill>
                  <a:srgbClr val="002060"/>
                </a:solidFill>
                <a:latin typeface="Comic Sans MS" panose="030F0702030302020204" pitchFamily="66" charset="0"/>
              </a:rPr>
            </a:br>
            <a:r>
              <a:rPr lang="tr-TR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endParaRPr lang="tr-TR" sz="96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1 Başlık"/>
          <p:cNvSpPr txBox="1">
            <a:spLocks/>
          </p:cNvSpPr>
          <p:nvPr/>
        </p:nvSpPr>
        <p:spPr bwMode="auto">
          <a:xfrm>
            <a:off x="1108099" y="1340768"/>
            <a:ext cx="6984777" cy="2592288"/>
          </a:xfrm>
          <a:prstGeom prst="rect">
            <a:avLst/>
          </a:prstGeom>
          <a:solidFill>
            <a:srgbClr val="AFFB25"/>
          </a:solidFill>
          <a:ln>
            <a:solidFill>
              <a:srgbClr val="00206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  <a:extLst/>
        </p:spPr>
        <p:txBody>
          <a:bodyPr vert="horz" wrap="square" lIns="91430" tIns="45720" rIns="91430" bIns="45720" numCol="1" rtlCol="0" anchor="ctr" anchorCtr="0" compatLnSpc="1">
            <a:prstTxWarp prst="textNoShape">
              <a:avLst/>
            </a:prstTxWarp>
            <a:normAutofit fontScale="25000" lnSpcReduction="20000"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endParaRPr lang="tr-TR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tr-TR" sz="9800" b="1" u="sng" dirty="0">
                <a:solidFill>
                  <a:srgbClr val="FF0000"/>
                </a:solidFill>
                <a:latin typeface="Comic Sans MS" panose="030F0702030302020204" pitchFamily="66" charset="0"/>
              </a:rPr>
              <a:t>Alan Yeterlilik Testi (AYT</a:t>
            </a:r>
            <a:r>
              <a:rPr lang="tr-TR" sz="9600" b="1" u="sng" dirty="0">
                <a:solidFill>
                  <a:srgbClr val="FF0000"/>
                </a:solidFill>
                <a:latin typeface="Comic Sans MS" panose="030F0702030302020204" pitchFamily="66" charset="0"/>
              </a:rPr>
              <a:t>)</a:t>
            </a:r>
          </a:p>
          <a:p>
            <a:pPr fontAlgn="auto">
              <a:spcAft>
                <a:spcPts val="0"/>
              </a:spcAft>
              <a:defRPr/>
            </a:pPr>
            <a:endParaRPr lang="tr-TR" sz="9600" b="1" u="sng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tr-TR" sz="9600" b="1" dirty="0">
                <a:solidFill>
                  <a:srgbClr val="333399"/>
                </a:solidFill>
                <a:latin typeface="Comic Sans MS" panose="030F0702030302020204" pitchFamily="66" charset="0"/>
              </a:rPr>
              <a:t>09 HAZİRAN 2024 PAZAR </a:t>
            </a:r>
          </a:p>
          <a:p>
            <a:pPr fontAlgn="auto">
              <a:spcAft>
                <a:spcPts val="0"/>
              </a:spcAft>
              <a:defRPr/>
            </a:pPr>
            <a:r>
              <a:rPr lang="tr-TR" sz="9600" b="1" dirty="0">
                <a:solidFill>
                  <a:srgbClr val="333399"/>
                </a:solidFill>
                <a:latin typeface="Comic Sans MS" panose="030F0702030302020204" pitchFamily="66" charset="0"/>
              </a:rPr>
              <a:t>SAAT: 10:15 </a:t>
            </a:r>
          </a:p>
          <a:p>
            <a:pPr fontAlgn="auto">
              <a:spcAft>
                <a:spcPts val="0"/>
              </a:spcAft>
              <a:defRPr/>
            </a:pPr>
            <a:endParaRPr lang="tr-TR" sz="9600" b="1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tr-TR" sz="9600" b="1" dirty="0">
                <a:solidFill>
                  <a:srgbClr val="0000FF"/>
                </a:solidFill>
                <a:latin typeface="Comic Sans MS" panose="030F0702030302020204" pitchFamily="66" charset="0"/>
              </a:rPr>
              <a:t>160 SORU - 180 DAKİKA</a:t>
            </a:r>
          </a:p>
          <a:p>
            <a:pPr fontAlgn="auto">
              <a:spcAft>
                <a:spcPts val="0"/>
              </a:spcAft>
              <a:defRPr/>
            </a:pPr>
            <a:endParaRPr lang="tr-TR" sz="3600" b="1" dirty="0">
              <a:solidFill>
                <a:srgbClr val="FF00FF"/>
              </a:solidFill>
              <a:latin typeface="Comic Sans MS" panose="030F0702030302020204" pitchFamily="66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tr-TR" sz="9600" b="1" dirty="0">
                <a:solidFill>
                  <a:srgbClr val="FF00FF"/>
                </a:solidFill>
                <a:latin typeface="Comic Sans MS" panose="030F0702030302020204" pitchFamily="66" charset="0"/>
              </a:rPr>
              <a:t>BAŞVURU ÜCRETİ: … TL</a:t>
            </a:r>
          </a:p>
          <a:p>
            <a:pPr fontAlgn="auto">
              <a:spcAft>
                <a:spcPts val="0"/>
              </a:spcAft>
              <a:defRPr/>
            </a:pPr>
            <a:r>
              <a:rPr lang="tr-TR" b="1" dirty="0">
                <a:solidFill>
                  <a:srgbClr val="002060"/>
                </a:solidFill>
                <a:latin typeface="Comic Sans MS" panose="030F0702030302020204" pitchFamily="66" charset="0"/>
              </a:rPr>
              <a:t/>
            </a:r>
            <a:br>
              <a:rPr lang="tr-TR" b="1" dirty="0">
                <a:solidFill>
                  <a:srgbClr val="002060"/>
                </a:solidFill>
                <a:latin typeface="Comic Sans MS" panose="030F0702030302020204" pitchFamily="66" charset="0"/>
              </a:rPr>
            </a:br>
            <a:r>
              <a:rPr lang="tr-TR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endParaRPr lang="tr-TR" sz="96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1 Başlık"/>
          <p:cNvSpPr txBox="1">
            <a:spLocks noGrp="1"/>
          </p:cNvSpPr>
          <p:nvPr>
            <p:ph type="ctrTitle"/>
          </p:nvPr>
        </p:nvSpPr>
        <p:spPr bwMode="auto">
          <a:xfrm>
            <a:off x="280004" y="4221088"/>
            <a:ext cx="8640960" cy="10801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206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  <a:extLst/>
        </p:spPr>
        <p:txBody>
          <a:bodyPr vert="horz" wrap="square" lIns="91430" tIns="45720" rIns="91430" bIns="45720" numCol="1" rtlCol="0" anchor="ctr" anchorCtr="0" compatLnSpc="1">
            <a:prstTxWarp prst="textNoShape">
              <a:avLst/>
            </a:prstTxWarp>
            <a:normAutofit fontScale="90000"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endParaRPr lang="tr-TR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tr-TR" sz="2700" b="1" u="sng" dirty="0">
                <a:solidFill>
                  <a:srgbClr val="002060"/>
                </a:solidFill>
                <a:latin typeface="Comic Sans MS" panose="030F0702030302020204" pitchFamily="66" charset="0"/>
              </a:rPr>
              <a:t>PUAN TÜRLERİ</a:t>
            </a:r>
            <a:r>
              <a:rPr lang="tr-TR" sz="2700" b="1" dirty="0">
                <a:solidFill>
                  <a:srgbClr val="002060"/>
                </a:solidFill>
                <a:latin typeface="Comic Sans MS" panose="030F0702030302020204" pitchFamily="66" charset="0"/>
              </a:rPr>
              <a:t/>
            </a:r>
            <a:br>
              <a:rPr lang="tr-TR" sz="2700" b="1" dirty="0">
                <a:solidFill>
                  <a:srgbClr val="002060"/>
                </a:solidFill>
                <a:latin typeface="Comic Sans MS" panose="030F0702030302020204" pitchFamily="66" charset="0"/>
              </a:rPr>
            </a:br>
            <a:r>
              <a:rPr lang="tr-TR" sz="2700" b="1" dirty="0">
                <a:solidFill>
                  <a:srgbClr val="C00000"/>
                </a:solidFill>
                <a:latin typeface="Comic Sans MS" panose="030F0702030302020204" pitchFamily="66" charset="0"/>
              </a:rPr>
              <a:t>Sözel (SÖZ), Eşit Ağırlık (EA), Sayısal (SAY), Dil (YDT)</a:t>
            </a:r>
            <a:br>
              <a:rPr lang="tr-TR" sz="2700" b="1" dirty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r>
              <a:rPr lang="tr-TR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endParaRPr lang="tr-TR" sz="96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1 Başlık"/>
          <p:cNvSpPr txBox="1">
            <a:spLocks/>
          </p:cNvSpPr>
          <p:nvPr/>
        </p:nvSpPr>
        <p:spPr bwMode="auto">
          <a:xfrm>
            <a:off x="1835696" y="5805264"/>
            <a:ext cx="6005148" cy="648072"/>
          </a:xfrm>
          <a:prstGeom prst="rect">
            <a:avLst/>
          </a:prstGeom>
          <a:solidFill>
            <a:srgbClr val="00B050"/>
          </a:solidFill>
          <a:ln>
            <a:solidFill>
              <a:srgbClr val="00206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  <a:extLst/>
        </p:spPr>
        <p:txBody>
          <a:bodyPr vert="horz" wrap="square" lIns="91430" tIns="45720" rIns="91430" bIns="45720" numCol="1" rtlCol="0" anchor="ctr" anchorCtr="0" compatLnSpc="1">
            <a:prstTxWarp prst="textNoShape">
              <a:avLst/>
            </a:prstTxWarp>
            <a:normAutofit fontScale="25000" lnSpcReduction="20000"/>
          </a:bodyPr>
          <a:lstStyle>
            <a:lvl1pPr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endParaRPr lang="tr-TR" b="1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fontAlgn="auto">
              <a:spcAft>
                <a:spcPts val="0"/>
              </a:spcAft>
              <a:defRPr/>
            </a:pPr>
            <a:endParaRPr lang="tr-TR" sz="93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tr-TR" sz="9300" b="1" dirty="0">
                <a:solidFill>
                  <a:schemeClr val="tx1"/>
                </a:solidFill>
                <a:latin typeface="Comic Sans MS" panose="030F0702030302020204" pitchFamily="66" charset="0"/>
              </a:rPr>
              <a:t>4 yıllık programlara yerleşmek isteyen girecektir.</a:t>
            </a:r>
            <a:br>
              <a:rPr lang="tr-TR" sz="9300" b="1" dirty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tr-TR" sz="9300" b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85759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67589" y="-121227"/>
            <a:ext cx="3312369" cy="6979228"/>
          </a:xfrm>
          <a:custGeom>
            <a:avLst/>
            <a:gdLst/>
            <a:ahLst/>
            <a:cxnLst/>
            <a:rect l="l" t="t" r="r" b="b"/>
            <a:pathLst>
              <a:path w="5871119" h="10962112">
                <a:moveTo>
                  <a:pt x="0" y="0"/>
                </a:moveTo>
                <a:lnTo>
                  <a:pt x="5871119" y="0"/>
                </a:lnTo>
                <a:lnTo>
                  <a:pt x="5871119" y="10962112"/>
                </a:lnTo>
                <a:lnTo>
                  <a:pt x="0" y="109621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l="-43356" r="-43356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323528" y="892192"/>
            <a:ext cx="432048" cy="5091275"/>
          </a:xfrm>
          <a:custGeom>
            <a:avLst/>
            <a:gdLst/>
            <a:ahLst/>
            <a:cxnLst/>
            <a:rect l="l" t="t" r="r" b="b"/>
            <a:pathLst>
              <a:path w="529603" h="7636912">
                <a:moveTo>
                  <a:pt x="0" y="0"/>
                </a:moveTo>
                <a:lnTo>
                  <a:pt x="529604" y="0"/>
                </a:lnTo>
                <a:lnTo>
                  <a:pt x="529604" y="7636912"/>
                </a:lnTo>
                <a:lnTo>
                  <a:pt x="0" y="763691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 l="-671003" r="-671003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4065586" y="260648"/>
            <a:ext cx="4970925" cy="6480720"/>
          </a:xfrm>
          <a:custGeom>
            <a:avLst/>
            <a:gdLst/>
            <a:ahLst/>
            <a:cxnLst/>
            <a:rect l="l" t="t" r="r" b="b"/>
            <a:pathLst>
              <a:path w="6886289" h="8454150">
                <a:moveTo>
                  <a:pt x="0" y="0"/>
                </a:moveTo>
                <a:lnTo>
                  <a:pt x="6886289" y="0"/>
                </a:lnTo>
                <a:lnTo>
                  <a:pt x="6886289" y="8454150"/>
                </a:lnTo>
                <a:lnTo>
                  <a:pt x="0" y="845415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865211" y="116633"/>
            <a:ext cx="2482653" cy="14362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511880">
              <a:lnSpc>
                <a:spcPts val="2822"/>
              </a:lnSpc>
            </a:pPr>
            <a:r>
              <a:rPr lang="en-US" b="1" u="sng" spc="118" dirty="0">
                <a:solidFill>
                  <a:prstClr val="black"/>
                </a:solidFill>
                <a:latin typeface="Comic Sans MS" panose="030F0702030302020204" pitchFamily="66" charset="0"/>
              </a:rPr>
              <a:t>(AYT)</a:t>
            </a:r>
            <a:r>
              <a:rPr lang="en-US" b="1" spc="118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endParaRPr lang="tr-TR" b="1" spc="118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algn="ctr" defTabSz="511880">
              <a:lnSpc>
                <a:spcPts val="2822"/>
              </a:lnSpc>
            </a:pPr>
            <a:r>
              <a:rPr lang="en-US" b="1" spc="118" dirty="0">
                <a:latin typeface="Comic Sans MS" panose="030F0702030302020204" pitchFamily="66" charset="0"/>
              </a:rPr>
              <a:t>ALAN YETERLİK TESTİ SORU SAYILARI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865211" y="1789085"/>
            <a:ext cx="2914702" cy="44371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511880">
              <a:lnSpc>
                <a:spcPts val="1612"/>
              </a:lnSpc>
            </a:pPr>
            <a:endParaRPr lang="tr-TR" sz="1300" b="1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pPr algn="ctr" defTabSz="511880">
              <a:lnSpc>
                <a:spcPts val="1612"/>
              </a:lnSpc>
            </a:pPr>
            <a:endParaRPr lang="tr-TR" sz="1300" b="1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pPr algn="ctr" defTabSz="511880">
              <a:lnSpc>
                <a:spcPts val="1612"/>
              </a:lnSpc>
            </a:pPr>
            <a:endParaRPr lang="tr-TR" sz="1300" b="1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pPr algn="ctr" defTabSz="511880">
              <a:lnSpc>
                <a:spcPts val="1612"/>
              </a:lnSpc>
            </a:pPr>
            <a:r>
              <a:rPr lang="en-US" sz="1300" b="1" dirty="0">
                <a:solidFill>
                  <a:srgbClr val="0000FF"/>
                </a:solidFill>
                <a:latin typeface="Comic Sans MS" panose="030F0702030302020204" pitchFamily="66" charset="0"/>
              </a:rPr>
              <a:t>MATEMATİK TESTİ, </a:t>
            </a:r>
            <a:endParaRPr lang="tr-TR" sz="1300" b="1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pPr algn="ctr" defTabSz="511880">
              <a:lnSpc>
                <a:spcPts val="1612"/>
              </a:lnSpc>
            </a:pPr>
            <a:r>
              <a:rPr lang="en-US" sz="1300" b="1" dirty="0">
                <a:solidFill>
                  <a:srgbClr val="0000FF"/>
                </a:solidFill>
                <a:latin typeface="Comic Sans MS" panose="030F0702030302020204" pitchFamily="66" charset="0"/>
              </a:rPr>
              <a:t>GEOMETRİ DE DAHİL 40 SORUDAN OLUŞMAKTADIR.</a:t>
            </a:r>
            <a:endParaRPr lang="tr-TR" sz="1300" b="1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pPr algn="ctr" defTabSz="511880">
              <a:lnSpc>
                <a:spcPts val="1612"/>
              </a:lnSpc>
            </a:pPr>
            <a:endParaRPr lang="tr-TR" sz="1300" b="1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pPr algn="ctr" defTabSz="511880">
              <a:lnSpc>
                <a:spcPts val="1612"/>
              </a:lnSpc>
            </a:pPr>
            <a:endParaRPr lang="en-US" sz="1300" b="1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pPr algn="ctr" defTabSz="511880">
              <a:lnSpc>
                <a:spcPts val="1344"/>
              </a:lnSpc>
            </a:pPr>
            <a:endParaRPr lang="en-US" sz="1300" dirty="0">
              <a:solidFill>
                <a:srgbClr val="FCFCFA"/>
              </a:solidFill>
              <a:latin typeface="Zilla Slab Medium"/>
            </a:endParaRPr>
          </a:p>
          <a:p>
            <a:pPr algn="ctr" defTabSz="511880">
              <a:lnSpc>
                <a:spcPts val="1612"/>
              </a:lnSpc>
            </a:pPr>
            <a:r>
              <a:rPr lang="en-US" sz="1300" b="1" dirty="0">
                <a:solidFill>
                  <a:srgbClr val="008000"/>
                </a:solidFill>
                <a:latin typeface="Comic Sans MS" panose="030F0702030302020204" pitchFamily="66" charset="0"/>
              </a:rPr>
              <a:t>EDEBİYAT</a:t>
            </a:r>
            <a:r>
              <a:rPr lang="tr-TR" sz="1300" b="1" dirty="0">
                <a:solidFill>
                  <a:srgbClr val="008000"/>
                </a:solidFill>
                <a:latin typeface="Comic Sans MS" panose="030F0702030302020204" pitchFamily="66" charset="0"/>
              </a:rPr>
              <a:t>-</a:t>
            </a:r>
            <a:r>
              <a:rPr lang="en-US" sz="1300" b="1" dirty="0">
                <a:solidFill>
                  <a:srgbClr val="008000"/>
                </a:solidFill>
                <a:latin typeface="Comic Sans MS" panose="030F0702030302020204" pitchFamily="66" charset="0"/>
              </a:rPr>
              <a:t>SOSYAL BİL</a:t>
            </a:r>
            <a:r>
              <a:rPr lang="tr-TR" sz="1300" b="1" dirty="0">
                <a:solidFill>
                  <a:srgbClr val="008000"/>
                </a:solidFill>
                <a:latin typeface="Comic Sans MS" panose="030F0702030302020204" pitchFamily="66" charset="0"/>
              </a:rPr>
              <a:t>İM</a:t>
            </a:r>
            <a:r>
              <a:rPr lang="en-US" sz="1300" b="1" dirty="0">
                <a:solidFill>
                  <a:srgbClr val="008000"/>
                </a:solidFill>
                <a:latin typeface="Comic Sans MS" panose="030F0702030302020204" pitchFamily="66" charset="0"/>
              </a:rPr>
              <a:t>LER-1 TESTİ</a:t>
            </a:r>
            <a:endParaRPr lang="tr-TR" sz="1300" b="1" dirty="0">
              <a:solidFill>
                <a:srgbClr val="008000"/>
              </a:solidFill>
              <a:latin typeface="Comic Sans MS" panose="030F0702030302020204" pitchFamily="66" charset="0"/>
            </a:endParaRPr>
          </a:p>
          <a:p>
            <a:pPr algn="ctr" defTabSz="511880">
              <a:lnSpc>
                <a:spcPts val="1612"/>
              </a:lnSpc>
            </a:pPr>
            <a:endParaRPr lang="tr-TR" sz="1300" b="1" dirty="0">
              <a:solidFill>
                <a:srgbClr val="FCFCFA"/>
              </a:solidFill>
              <a:latin typeface="Comic Sans MS" panose="030F0702030302020204" pitchFamily="66" charset="0"/>
            </a:endParaRPr>
          </a:p>
          <a:p>
            <a:pPr algn="ctr" defTabSz="511880">
              <a:lnSpc>
                <a:spcPts val="1612"/>
              </a:lnSpc>
            </a:pPr>
            <a:endParaRPr lang="tr-TR" sz="1300" b="1" dirty="0">
              <a:solidFill>
                <a:srgbClr val="FCFCFA"/>
              </a:solidFill>
              <a:latin typeface="Comic Sans MS" panose="030F0702030302020204" pitchFamily="66" charset="0"/>
            </a:endParaRPr>
          </a:p>
          <a:p>
            <a:pPr algn="ctr" defTabSz="511880">
              <a:lnSpc>
                <a:spcPts val="1612"/>
              </a:lnSpc>
            </a:pPr>
            <a:endParaRPr lang="en-US" sz="1300" b="1" dirty="0">
              <a:solidFill>
                <a:srgbClr val="FCFCFA"/>
              </a:solidFill>
              <a:latin typeface="Comic Sans MS" panose="030F0702030302020204" pitchFamily="66" charset="0"/>
            </a:endParaRPr>
          </a:p>
          <a:p>
            <a:pPr algn="ctr" defTabSz="511880">
              <a:lnSpc>
                <a:spcPts val="1612"/>
              </a:lnSpc>
            </a:pPr>
            <a:r>
              <a:rPr lang="en-US" sz="1300" b="1" dirty="0">
                <a:solidFill>
                  <a:srgbClr val="FF0000"/>
                </a:solidFill>
                <a:latin typeface="Comic Sans MS" panose="030F0702030302020204" pitchFamily="66" charset="0"/>
              </a:rPr>
              <a:t>SOSYAL BİL</a:t>
            </a:r>
            <a:r>
              <a:rPr lang="tr-TR" sz="1300" b="1" dirty="0">
                <a:solidFill>
                  <a:srgbClr val="FF0000"/>
                </a:solidFill>
                <a:latin typeface="Comic Sans MS" panose="030F0702030302020204" pitchFamily="66" charset="0"/>
              </a:rPr>
              <a:t>İM</a:t>
            </a:r>
            <a:r>
              <a:rPr lang="en-US" sz="1300" b="1" dirty="0">
                <a:solidFill>
                  <a:srgbClr val="FF0000"/>
                </a:solidFill>
                <a:latin typeface="Comic Sans MS" panose="030F0702030302020204" pitchFamily="66" charset="0"/>
              </a:rPr>
              <a:t>LER-2 </a:t>
            </a:r>
            <a:endParaRPr lang="tr-TR" sz="13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 defTabSz="511880">
              <a:lnSpc>
                <a:spcPts val="1612"/>
              </a:lnSpc>
            </a:pPr>
            <a:r>
              <a:rPr lang="en-US" sz="1300" b="1" dirty="0">
                <a:solidFill>
                  <a:srgbClr val="FF0000"/>
                </a:solidFill>
                <a:latin typeface="Comic Sans MS" panose="030F0702030302020204" pitchFamily="66" charset="0"/>
              </a:rPr>
              <a:t>TESTİ</a:t>
            </a:r>
            <a:endParaRPr lang="tr-TR" sz="13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 defTabSz="511880">
              <a:lnSpc>
                <a:spcPts val="1612"/>
              </a:lnSpc>
            </a:pPr>
            <a:r>
              <a:rPr lang="tr-TR" sz="1300" b="1" dirty="0">
                <a:latin typeface="Comic Sans MS" panose="030F0702030302020204" pitchFamily="66" charset="0"/>
              </a:rPr>
              <a:t>Felsefe Grubu Dersleri</a:t>
            </a:r>
          </a:p>
          <a:p>
            <a:pPr algn="ctr" defTabSz="511880">
              <a:lnSpc>
                <a:spcPts val="1612"/>
              </a:lnSpc>
            </a:pPr>
            <a:r>
              <a:rPr lang="tr-TR" sz="1300" b="1" dirty="0">
                <a:latin typeface="Comic Sans MS" panose="030F0702030302020204" pitchFamily="66" charset="0"/>
              </a:rPr>
              <a:t> (Mantık-Psikoloji-Sosyoloji)</a:t>
            </a:r>
          </a:p>
          <a:p>
            <a:pPr algn="ctr" defTabSz="511880">
              <a:lnSpc>
                <a:spcPts val="1612"/>
              </a:lnSpc>
            </a:pPr>
            <a:r>
              <a:rPr lang="en-US" sz="1300" b="1" dirty="0">
                <a:solidFill>
                  <a:srgbClr val="FCFCFA"/>
                </a:solidFill>
                <a:latin typeface="Comic Sans MS" panose="030F0702030302020204" pitchFamily="66" charset="0"/>
              </a:rPr>
              <a:t> </a:t>
            </a:r>
            <a:endParaRPr lang="tr-TR" sz="1300" b="1" dirty="0">
              <a:solidFill>
                <a:srgbClr val="FCFCFA"/>
              </a:solidFill>
              <a:latin typeface="Comic Sans MS" panose="030F0702030302020204" pitchFamily="66" charset="0"/>
            </a:endParaRPr>
          </a:p>
          <a:p>
            <a:pPr algn="ctr" defTabSz="511880">
              <a:lnSpc>
                <a:spcPts val="1612"/>
              </a:lnSpc>
            </a:pPr>
            <a:endParaRPr lang="tr-TR" sz="1300" b="1" dirty="0">
              <a:solidFill>
                <a:srgbClr val="FCFCFA"/>
              </a:solidFill>
              <a:latin typeface="Comic Sans MS" panose="030F0702030302020204" pitchFamily="66" charset="0"/>
            </a:endParaRPr>
          </a:p>
          <a:p>
            <a:pPr algn="ctr" defTabSz="511880">
              <a:lnSpc>
                <a:spcPts val="1344"/>
              </a:lnSpc>
            </a:pPr>
            <a:endParaRPr lang="en-US" sz="1300" b="1" dirty="0">
              <a:solidFill>
                <a:srgbClr val="FCFCFA"/>
              </a:solidFill>
              <a:latin typeface="Comic Sans MS" panose="030F0702030302020204" pitchFamily="66" charset="0"/>
            </a:endParaRPr>
          </a:p>
          <a:p>
            <a:pPr algn="ctr" defTabSz="511880">
              <a:lnSpc>
                <a:spcPts val="1612"/>
              </a:lnSpc>
            </a:pPr>
            <a:r>
              <a:rPr lang="en-US" sz="1300" b="1" dirty="0">
                <a:solidFill>
                  <a:srgbClr val="FFFF00"/>
                </a:solidFill>
                <a:latin typeface="Comic Sans MS" panose="030F0702030302020204" pitchFamily="66" charset="0"/>
              </a:rPr>
              <a:t>FEN </a:t>
            </a:r>
            <a:r>
              <a:rPr lang="en-US" sz="1300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BİL</a:t>
            </a:r>
            <a:r>
              <a:rPr lang="tr-TR" sz="1300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İMLERİ</a:t>
            </a:r>
            <a:r>
              <a:rPr lang="en-US" sz="1300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en-US" sz="1300" b="1" dirty="0">
                <a:solidFill>
                  <a:srgbClr val="FFFF00"/>
                </a:solidFill>
                <a:latin typeface="Comic Sans MS" panose="030F0702030302020204" pitchFamily="66" charset="0"/>
              </a:rPr>
              <a:t>TESTİ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4065576" y="1171814"/>
            <a:ext cx="2378637" cy="24237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511880">
              <a:lnSpc>
                <a:spcPts val="2665"/>
              </a:lnSpc>
            </a:pPr>
            <a:r>
              <a:rPr lang="en-US" sz="1600" b="1" dirty="0">
                <a:solidFill>
                  <a:srgbClr val="121435"/>
                </a:solidFill>
                <a:latin typeface="Comic Sans MS" panose="030F0702030302020204" pitchFamily="66" charset="0"/>
              </a:rPr>
              <a:t>EDEBİYAT</a:t>
            </a:r>
            <a:r>
              <a:rPr lang="tr-TR" sz="1600" b="1" dirty="0">
                <a:solidFill>
                  <a:srgbClr val="121435"/>
                </a:solidFill>
                <a:latin typeface="Comic Sans MS" panose="030F0702030302020204" pitchFamily="66" charset="0"/>
              </a:rPr>
              <a:t>-</a:t>
            </a:r>
            <a:r>
              <a:rPr lang="en-US" sz="1600" b="1" dirty="0">
                <a:solidFill>
                  <a:srgbClr val="121435"/>
                </a:solidFill>
                <a:latin typeface="Comic Sans MS" panose="030F0702030302020204" pitchFamily="66" charset="0"/>
              </a:rPr>
              <a:t>SOSYAL BİL</a:t>
            </a:r>
            <a:r>
              <a:rPr lang="tr-TR" sz="1600" b="1" dirty="0">
                <a:solidFill>
                  <a:srgbClr val="121435"/>
                </a:solidFill>
                <a:latin typeface="Comic Sans MS" panose="030F0702030302020204" pitchFamily="66" charset="0"/>
              </a:rPr>
              <a:t>İM</a:t>
            </a:r>
            <a:r>
              <a:rPr lang="en-US" sz="1600" b="1" dirty="0">
                <a:solidFill>
                  <a:srgbClr val="121435"/>
                </a:solidFill>
                <a:latin typeface="Comic Sans MS" panose="030F0702030302020204" pitchFamily="66" charset="0"/>
              </a:rPr>
              <a:t>LER-1 TESTİ</a:t>
            </a:r>
          </a:p>
          <a:p>
            <a:pPr algn="ctr" defTabSz="511880">
              <a:lnSpc>
                <a:spcPts val="2665"/>
              </a:lnSpc>
            </a:pPr>
            <a:r>
              <a:rPr lang="tr-TR" sz="1600" b="1" dirty="0">
                <a:solidFill>
                  <a:srgbClr val="121435"/>
                </a:solidFill>
                <a:latin typeface="Comic Sans MS" panose="030F0702030302020204" pitchFamily="66" charset="0"/>
              </a:rPr>
              <a:t>(</a:t>
            </a:r>
            <a:r>
              <a:rPr lang="en-US" sz="1600" b="1" dirty="0">
                <a:solidFill>
                  <a:srgbClr val="121435"/>
                </a:solidFill>
                <a:latin typeface="Comic Sans MS" panose="030F0702030302020204" pitchFamily="66" charset="0"/>
              </a:rPr>
              <a:t>40 SORU</a:t>
            </a:r>
            <a:r>
              <a:rPr lang="tr-TR" sz="1600" b="1" dirty="0">
                <a:solidFill>
                  <a:srgbClr val="121435"/>
                </a:solidFill>
                <a:latin typeface="Comic Sans MS" panose="030F0702030302020204" pitchFamily="66" charset="0"/>
              </a:rPr>
              <a:t>)</a:t>
            </a:r>
          </a:p>
          <a:p>
            <a:pPr algn="ctr" defTabSz="511880">
              <a:lnSpc>
                <a:spcPts val="2665"/>
              </a:lnSpc>
            </a:pPr>
            <a:r>
              <a:rPr lang="tr-TR" sz="1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Türk D. ve Edebiyatı:24</a:t>
            </a:r>
          </a:p>
          <a:p>
            <a:pPr algn="ctr" defTabSz="511880">
              <a:lnSpc>
                <a:spcPts val="2665"/>
              </a:lnSpc>
            </a:pPr>
            <a:r>
              <a:rPr lang="tr-TR" sz="1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Tarih-1:10</a:t>
            </a:r>
          </a:p>
          <a:p>
            <a:pPr algn="ctr" defTabSz="511880">
              <a:lnSpc>
                <a:spcPts val="2665"/>
              </a:lnSpc>
            </a:pPr>
            <a:r>
              <a:rPr lang="tr-TR" sz="1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Coğrafya-1:6</a:t>
            </a:r>
          </a:p>
          <a:p>
            <a:pPr algn="ctr" defTabSz="511880">
              <a:lnSpc>
                <a:spcPts val="2665"/>
              </a:lnSpc>
            </a:pPr>
            <a:endParaRPr lang="en-US" sz="1400" b="1" dirty="0">
              <a:solidFill>
                <a:srgbClr val="121435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6876256" y="1792250"/>
            <a:ext cx="1800200" cy="10387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511880">
              <a:lnSpc>
                <a:spcPts val="2665"/>
              </a:lnSpc>
            </a:pP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MATEMATİK TESTİ</a:t>
            </a:r>
          </a:p>
          <a:p>
            <a:pPr algn="ctr" defTabSz="511880">
              <a:lnSpc>
                <a:spcPts val="2665"/>
              </a:lnSpc>
            </a:pPr>
            <a:r>
              <a:rPr lang="tr-TR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(</a:t>
            </a:r>
            <a:r>
              <a:rPr lang="en-US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40 SORU</a:t>
            </a:r>
            <a:r>
              <a:rPr lang="tr-TR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)</a:t>
            </a:r>
            <a:endParaRPr lang="en-US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4065579" y="3976748"/>
            <a:ext cx="2234621" cy="27699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511880">
              <a:lnSpc>
                <a:spcPts val="2665"/>
              </a:lnSpc>
            </a:pP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SOSYAL BİL</a:t>
            </a:r>
            <a:r>
              <a:rPr lang="tr-TR" sz="16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İM</a:t>
            </a: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LER-2 TESTİ</a:t>
            </a:r>
          </a:p>
          <a:p>
            <a:pPr algn="ctr" defTabSz="511880">
              <a:lnSpc>
                <a:spcPts val="2665"/>
              </a:lnSpc>
            </a:pPr>
            <a:r>
              <a:rPr lang="tr-TR" sz="16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40 SORU</a:t>
            </a:r>
            <a:r>
              <a:rPr lang="tr-TR" sz="16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)</a:t>
            </a:r>
          </a:p>
          <a:p>
            <a:pPr algn="ctr" defTabSz="511880">
              <a:lnSpc>
                <a:spcPts val="2665"/>
              </a:lnSpc>
            </a:pPr>
            <a:r>
              <a:rPr lang="tr-TR" sz="1400" b="1" dirty="0">
                <a:solidFill>
                  <a:srgbClr val="0000FF"/>
                </a:solidFill>
                <a:latin typeface="Comic Sans MS" panose="030F0702030302020204" pitchFamily="66" charset="0"/>
              </a:rPr>
              <a:t>Tarih-2:11</a:t>
            </a:r>
          </a:p>
          <a:p>
            <a:pPr algn="ctr" defTabSz="511880">
              <a:lnSpc>
                <a:spcPts val="2665"/>
              </a:lnSpc>
            </a:pPr>
            <a:r>
              <a:rPr lang="tr-TR" sz="1400" b="1" dirty="0">
                <a:solidFill>
                  <a:srgbClr val="0000FF"/>
                </a:solidFill>
                <a:latin typeface="Comic Sans MS" panose="030F0702030302020204" pitchFamily="66" charset="0"/>
              </a:rPr>
              <a:t>Coğrafya-2:11</a:t>
            </a:r>
          </a:p>
          <a:p>
            <a:pPr algn="ctr" defTabSz="511880">
              <a:lnSpc>
                <a:spcPts val="2665"/>
              </a:lnSpc>
            </a:pPr>
            <a:r>
              <a:rPr lang="tr-TR" sz="1400" b="1" dirty="0">
                <a:solidFill>
                  <a:srgbClr val="0000FF"/>
                </a:solidFill>
                <a:latin typeface="Comic Sans MS" panose="030F0702030302020204" pitchFamily="66" charset="0"/>
              </a:rPr>
              <a:t>Felsefe Grubu:12</a:t>
            </a:r>
          </a:p>
          <a:p>
            <a:pPr algn="ctr" defTabSz="511880">
              <a:lnSpc>
                <a:spcPts val="2665"/>
              </a:lnSpc>
            </a:pPr>
            <a:r>
              <a:rPr lang="tr-TR" sz="1400" b="1" dirty="0">
                <a:solidFill>
                  <a:srgbClr val="0000FF"/>
                </a:solidFill>
                <a:latin typeface="Comic Sans MS" panose="030F0702030302020204" pitchFamily="66" charset="0"/>
              </a:rPr>
              <a:t>Din K.ve Ahl:6</a:t>
            </a:r>
          </a:p>
          <a:p>
            <a:pPr algn="ctr" defTabSz="511880">
              <a:lnSpc>
                <a:spcPts val="2665"/>
              </a:lnSpc>
            </a:pPr>
            <a:endParaRPr lang="en-US" sz="1600" b="1" dirty="0">
              <a:solidFill>
                <a:srgbClr val="121435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6876256" y="4653138"/>
            <a:ext cx="1800200" cy="13849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511880">
              <a:lnSpc>
                <a:spcPts val="2665"/>
              </a:lnSpc>
            </a:pPr>
            <a:r>
              <a:rPr lang="en-US" b="1" dirty="0">
                <a:solidFill>
                  <a:srgbClr val="008000"/>
                </a:solidFill>
                <a:latin typeface="Comic Sans MS" panose="030F0702030302020204" pitchFamily="66" charset="0"/>
              </a:rPr>
              <a:t>FEN BİLİMLERİ TESTİ</a:t>
            </a:r>
          </a:p>
          <a:p>
            <a:pPr algn="ctr" defTabSz="511880">
              <a:lnSpc>
                <a:spcPts val="2665"/>
              </a:lnSpc>
            </a:pPr>
            <a:r>
              <a:rPr lang="tr-TR" b="1" dirty="0" smtClean="0">
                <a:solidFill>
                  <a:srgbClr val="008000"/>
                </a:solidFill>
                <a:latin typeface="Comic Sans MS" panose="030F0702030302020204" pitchFamily="66" charset="0"/>
              </a:rPr>
              <a:t>(</a:t>
            </a:r>
            <a:r>
              <a:rPr lang="en-US" b="1" dirty="0" smtClean="0">
                <a:solidFill>
                  <a:srgbClr val="008000"/>
                </a:solidFill>
                <a:latin typeface="Comic Sans MS" panose="030F0702030302020204" pitchFamily="66" charset="0"/>
              </a:rPr>
              <a:t>40 SORU</a:t>
            </a:r>
            <a:r>
              <a:rPr lang="tr-TR" b="1" dirty="0" smtClean="0">
                <a:solidFill>
                  <a:srgbClr val="008000"/>
                </a:solidFill>
                <a:latin typeface="Comic Sans MS" panose="030F0702030302020204" pitchFamily="66" charset="0"/>
              </a:rPr>
              <a:t>)</a:t>
            </a:r>
            <a:endParaRPr lang="en-US" b="1" dirty="0">
              <a:solidFill>
                <a:srgbClr val="008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8267758"/>
      </p:ext>
    </p:extLst>
  </p:cSld>
  <p:clrMapOvr>
    <a:masterClrMapping/>
  </p:clrMapOvr>
  <p:transition>
    <p:wipe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11560" y="404665"/>
            <a:ext cx="3384376" cy="4896543"/>
          </a:xfrm>
          <a:custGeom>
            <a:avLst/>
            <a:gdLst/>
            <a:ahLst/>
            <a:cxnLst/>
            <a:rect l="l" t="t" r="r" b="b"/>
            <a:pathLst>
              <a:path w="5018351" h="8596746">
                <a:moveTo>
                  <a:pt x="0" y="0"/>
                </a:moveTo>
                <a:lnTo>
                  <a:pt x="5018350" y="0"/>
                </a:lnTo>
                <a:lnTo>
                  <a:pt x="5018350" y="8596746"/>
                </a:lnTo>
                <a:lnTo>
                  <a:pt x="0" y="859674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4 Yuvarlatılmış Dikdörtgen"/>
          <p:cNvSpPr/>
          <p:nvPr/>
        </p:nvSpPr>
        <p:spPr>
          <a:xfrm>
            <a:off x="4680012" y="2888941"/>
            <a:ext cx="3348372" cy="1008112"/>
          </a:xfrm>
          <a:prstGeom prst="roundRect">
            <a:avLst/>
          </a:prstGeom>
          <a:gradFill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16200000" scaled="0"/>
          </a:gra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91430" tIns="45720" rIns="91430" bIns="45720" anchor="ctr"/>
          <a:lstStyle/>
          <a:p>
            <a:pPr lvl="0" algn="ctr">
              <a:defRPr/>
            </a:pPr>
            <a:r>
              <a:rPr lang="tr-TR" sz="1600" b="1" u="sng" kern="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3 </a:t>
            </a:r>
            <a:r>
              <a:rPr lang="tr-TR" sz="1600" b="1" u="sng" kern="0" dirty="0">
                <a:solidFill>
                  <a:prstClr val="black"/>
                </a:solidFill>
                <a:latin typeface="Comic Sans MS" panose="030F0702030302020204" pitchFamily="66" charset="0"/>
              </a:rPr>
              <a:t>TEST, </a:t>
            </a:r>
            <a:r>
              <a:rPr lang="tr-TR" sz="1600" b="1" u="sng" kern="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120 </a:t>
            </a:r>
            <a:r>
              <a:rPr lang="tr-TR" sz="1600" b="1" u="sng" kern="0" dirty="0">
                <a:solidFill>
                  <a:prstClr val="black"/>
                </a:solidFill>
                <a:latin typeface="Comic Sans MS" panose="030F0702030302020204" pitchFamily="66" charset="0"/>
              </a:rPr>
              <a:t>SORU</a:t>
            </a:r>
          </a:p>
          <a:p>
            <a:pPr lvl="0" algn="ctr">
              <a:defRPr/>
            </a:pPr>
            <a:r>
              <a:rPr lang="tr-TR" sz="1600" b="1" kern="0" dirty="0">
                <a:solidFill>
                  <a:prstClr val="black"/>
                </a:solidFill>
                <a:latin typeface="Comic Sans MS" panose="030F0702030302020204" pitchFamily="66" charset="0"/>
              </a:rPr>
              <a:t>SORU BAŞINA DÜŞEN SÜRE: </a:t>
            </a:r>
            <a:r>
              <a:rPr lang="tr-TR" sz="1600" b="1" kern="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1,50 </a:t>
            </a:r>
            <a:r>
              <a:rPr lang="tr-TR" sz="1600" b="1" kern="0" dirty="0" err="1">
                <a:solidFill>
                  <a:prstClr val="black"/>
                </a:solidFill>
                <a:latin typeface="Comic Sans MS" panose="030F0702030302020204" pitchFamily="66" charset="0"/>
              </a:rPr>
              <a:t>dak</a:t>
            </a:r>
            <a:r>
              <a:rPr lang="tr-TR" sz="1600" b="1" kern="0" dirty="0">
                <a:solidFill>
                  <a:prstClr val="black"/>
                </a:solidFill>
                <a:latin typeface="Comic Sans MS" panose="030F0702030302020204" pitchFamily="66" charset="0"/>
              </a:rPr>
              <a:t>.</a:t>
            </a:r>
            <a:endParaRPr lang="tr-TR" sz="1600" b="1" kern="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4 Yuvarlatılmış Dikdörtgen"/>
          <p:cNvSpPr/>
          <p:nvPr/>
        </p:nvSpPr>
        <p:spPr>
          <a:xfrm>
            <a:off x="5292080" y="342192"/>
            <a:ext cx="3564396" cy="998576"/>
          </a:xfrm>
          <a:prstGeom prst="roundRect">
            <a:avLst/>
          </a:prstGeom>
          <a:gradFill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0"/>
          </a:gra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91430" tIns="45720" rIns="91430" bIns="45720" anchor="ctr"/>
          <a:lstStyle/>
          <a:p>
            <a:pPr lvl="0" algn="ctr">
              <a:defRPr/>
            </a:pPr>
            <a:r>
              <a:rPr lang="tr-TR" sz="2000" b="1" kern="0" dirty="0">
                <a:solidFill>
                  <a:prstClr val="black"/>
                </a:solidFill>
                <a:latin typeface="Comic Sans MS" panose="030F0702030302020204" pitchFamily="66" charset="0"/>
              </a:rPr>
              <a:t>TOPLAM SORU: </a:t>
            </a:r>
            <a:r>
              <a:rPr lang="tr-TR" sz="2000" b="1" kern="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160</a:t>
            </a:r>
            <a:endParaRPr lang="tr-TR" sz="2000" b="1" kern="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lvl="0" algn="ctr">
              <a:defRPr/>
            </a:pPr>
            <a:r>
              <a:rPr lang="tr-TR" sz="2000" b="1" kern="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SÜRE</a:t>
            </a:r>
            <a:r>
              <a:rPr lang="tr-TR" sz="2000" b="1" kern="0" dirty="0">
                <a:solidFill>
                  <a:prstClr val="black"/>
                </a:solidFill>
                <a:latin typeface="Comic Sans MS" panose="030F0702030302020204" pitchFamily="66" charset="0"/>
              </a:rPr>
              <a:t>: </a:t>
            </a:r>
            <a:r>
              <a:rPr lang="tr-TR" sz="2000" b="1" kern="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180 </a:t>
            </a:r>
            <a:r>
              <a:rPr lang="tr-TR" sz="2000" b="1" kern="0" dirty="0" err="1">
                <a:solidFill>
                  <a:prstClr val="black"/>
                </a:solidFill>
                <a:latin typeface="Comic Sans MS" panose="030F0702030302020204" pitchFamily="66" charset="0"/>
              </a:rPr>
              <a:t>dak</a:t>
            </a:r>
            <a:r>
              <a:rPr lang="tr-TR" sz="2000" b="1" kern="0" dirty="0">
                <a:solidFill>
                  <a:prstClr val="black"/>
                </a:solidFill>
                <a:latin typeface="Comic Sans MS" panose="030F0702030302020204" pitchFamily="66" charset="0"/>
              </a:rPr>
              <a:t>.</a:t>
            </a:r>
            <a:endParaRPr lang="tr-TR" sz="2000" b="1" kern="0" dirty="0">
              <a:latin typeface="Comic Sans MS" panose="030F0702030302020204" pitchFamily="66" charset="0"/>
            </a:endParaRPr>
          </a:p>
        </p:txBody>
      </p:sp>
      <p:sp>
        <p:nvSpPr>
          <p:cNvPr id="7" name="4 Yuvarlatılmış Dikdörtgen"/>
          <p:cNvSpPr/>
          <p:nvPr/>
        </p:nvSpPr>
        <p:spPr>
          <a:xfrm>
            <a:off x="5076056" y="4221088"/>
            <a:ext cx="3447820" cy="1080120"/>
          </a:xfrm>
          <a:prstGeom prst="roundRect">
            <a:avLst/>
          </a:prstGeom>
          <a:gradFill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16200000" scaled="0"/>
          </a:gra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91430" tIns="45720" rIns="91430" bIns="45720" anchor="ctr"/>
          <a:lstStyle/>
          <a:p>
            <a:pPr lvl="0" algn="ctr">
              <a:defRPr/>
            </a:pPr>
            <a:r>
              <a:rPr lang="tr-TR" sz="1600" b="1" u="sng" kern="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4 </a:t>
            </a:r>
            <a:r>
              <a:rPr lang="tr-TR" sz="1600" b="1" u="sng" kern="0" dirty="0">
                <a:solidFill>
                  <a:prstClr val="black"/>
                </a:solidFill>
                <a:latin typeface="Comic Sans MS" panose="030F0702030302020204" pitchFamily="66" charset="0"/>
              </a:rPr>
              <a:t>TEST, </a:t>
            </a:r>
            <a:r>
              <a:rPr lang="tr-TR" sz="1600" b="1" u="sng" kern="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160 </a:t>
            </a:r>
            <a:r>
              <a:rPr lang="tr-TR" sz="1600" b="1" u="sng" kern="0" dirty="0">
                <a:solidFill>
                  <a:prstClr val="black"/>
                </a:solidFill>
                <a:latin typeface="Comic Sans MS" panose="030F0702030302020204" pitchFamily="66" charset="0"/>
              </a:rPr>
              <a:t>SORU</a:t>
            </a:r>
          </a:p>
          <a:p>
            <a:pPr lvl="0" algn="ctr">
              <a:defRPr/>
            </a:pPr>
            <a:r>
              <a:rPr lang="tr-TR" sz="1600" b="1" kern="0" dirty="0">
                <a:solidFill>
                  <a:prstClr val="black"/>
                </a:solidFill>
                <a:latin typeface="Comic Sans MS" panose="030F0702030302020204" pitchFamily="66" charset="0"/>
              </a:rPr>
              <a:t>SORU BAŞINA DÜŞEN SÜRE: </a:t>
            </a:r>
            <a:r>
              <a:rPr lang="tr-TR" sz="1600" b="1" kern="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1,125 </a:t>
            </a:r>
            <a:r>
              <a:rPr lang="tr-TR" sz="1600" b="1" kern="0" dirty="0" err="1">
                <a:solidFill>
                  <a:prstClr val="black"/>
                </a:solidFill>
                <a:latin typeface="Comic Sans MS" panose="030F0702030302020204" pitchFamily="66" charset="0"/>
              </a:rPr>
              <a:t>dak</a:t>
            </a:r>
            <a:r>
              <a:rPr lang="tr-TR" sz="1600" b="1" kern="0" dirty="0">
                <a:solidFill>
                  <a:prstClr val="black"/>
                </a:solidFill>
                <a:latin typeface="Comic Sans MS" panose="030F0702030302020204" pitchFamily="66" charset="0"/>
              </a:rPr>
              <a:t>.</a:t>
            </a:r>
            <a:endParaRPr lang="tr-TR" sz="1600" b="1" kern="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4 Yuvarlatılmış Dikdörtgen"/>
          <p:cNvSpPr/>
          <p:nvPr/>
        </p:nvSpPr>
        <p:spPr>
          <a:xfrm>
            <a:off x="4887473" y="1700808"/>
            <a:ext cx="3636403" cy="936104"/>
          </a:xfrm>
          <a:prstGeom prst="roundRect">
            <a:avLst/>
          </a:prstGeom>
          <a:gradFill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0"/>
          </a:gra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chemeClr val="accent6">
                <a:lumMod val="75000"/>
                <a:alpha val="38000"/>
              </a:schemeClr>
            </a:outerShdw>
          </a:effectLst>
        </p:spPr>
        <p:txBody>
          <a:bodyPr lIns="91430" tIns="45720" rIns="91430" bIns="45720" anchor="ctr"/>
          <a:lstStyle/>
          <a:p>
            <a:pPr lvl="0" algn="ctr">
              <a:defRPr/>
            </a:pPr>
            <a:r>
              <a:rPr lang="tr-TR" sz="1600" b="1" u="sng" kern="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2 TEST, 80 SORU</a:t>
            </a:r>
            <a:endParaRPr lang="tr-TR" sz="1600" b="1" u="sng" kern="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lvl="0" algn="ctr">
              <a:defRPr/>
            </a:pPr>
            <a:r>
              <a:rPr lang="tr-TR" sz="1600" b="1" kern="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SORU BAŞINA DÜŞEN SÜRE: 2,25 </a:t>
            </a:r>
            <a:r>
              <a:rPr lang="tr-TR" sz="1600" b="1" kern="0" dirty="0" err="1">
                <a:solidFill>
                  <a:prstClr val="black"/>
                </a:solidFill>
                <a:latin typeface="Comic Sans MS" panose="030F0702030302020204" pitchFamily="66" charset="0"/>
              </a:rPr>
              <a:t>dak</a:t>
            </a:r>
            <a:r>
              <a:rPr lang="tr-TR" sz="1600" b="1" kern="0" dirty="0">
                <a:solidFill>
                  <a:prstClr val="black"/>
                </a:solidFill>
                <a:latin typeface="Comic Sans MS" panose="030F0702030302020204" pitchFamily="66" charset="0"/>
              </a:rPr>
              <a:t>.</a:t>
            </a:r>
            <a:endParaRPr lang="tr-TR" sz="1600" b="1" kern="0" dirty="0">
              <a:latin typeface="Comic Sans MS" panose="030F0702030302020204" pitchFamily="66" charset="0"/>
            </a:endParaRPr>
          </a:p>
        </p:txBody>
      </p:sp>
      <p:sp>
        <p:nvSpPr>
          <p:cNvPr id="9" name="4 Yuvarlatılmış Dikdörtgen"/>
          <p:cNvSpPr/>
          <p:nvPr/>
        </p:nvSpPr>
        <p:spPr>
          <a:xfrm>
            <a:off x="251520" y="5517232"/>
            <a:ext cx="8604956" cy="1080120"/>
          </a:xfrm>
          <a:prstGeom prst="roundRect">
            <a:avLst/>
          </a:prstGeom>
          <a:gradFill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6200000" scaled="0"/>
          </a:gra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91430" tIns="45720" rIns="91430" bIns="45720" anchor="ctr"/>
          <a:lstStyle/>
          <a:p>
            <a:pPr lvl="0" algn="ctr">
              <a:defRPr/>
            </a:pPr>
            <a:r>
              <a:rPr lang="tr-TR" sz="2000" b="1" kern="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BİR YÜKSEKÖĞRETİM PROGRAMINA YERLEŞEBİLMEK İÇİN </a:t>
            </a:r>
          </a:p>
          <a:p>
            <a:pPr lvl="0" algn="ctr">
              <a:defRPr/>
            </a:pPr>
            <a:r>
              <a:rPr lang="tr-TR" sz="2000" b="1" kern="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EN AZ İKİ TEST VE 80 SORU CEVAPLANMALIDIR. </a:t>
            </a:r>
            <a:endParaRPr lang="tr-TR" sz="2000" b="1" kern="0" dirty="0">
              <a:latin typeface="Comic Sans MS" panose="030F0702030302020204" pitchFamily="66" charset="0"/>
            </a:endParaRPr>
          </a:p>
        </p:txBody>
      </p:sp>
      <p:sp>
        <p:nvSpPr>
          <p:cNvPr id="3" name="Freeform 3"/>
          <p:cNvSpPr/>
          <p:nvPr/>
        </p:nvSpPr>
        <p:spPr>
          <a:xfrm rot="2390419">
            <a:off x="3410654" y="-224945"/>
            <a:ext cx="1910748" cy="1562848"/>
          </a:xfrm>
          <a:custGeom>
            <a:avLst/>
            <a:gdLst/>
            <a:ahLst/>
            <a:cxnLst/>
            <a:rect l="l" t="t" r="r" b="b"/>
            <a:pathLst>
              <a:path w="3459872" h="1562848">
                <a:moveTo>
                  <a:pt x="0" y="0"/>
                </a:moveTo>
                <a:lnTo>
                  <a:pt x="3459872" y="0"/>
                </a:lnTo>
                <a:lnTo>
                  <a:pt x="3459872" y="1562848"/>
                </a:lnTo>
                <a:lnTo>
                  <a:pt x="0" y="156284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9305243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Başlık"/>
          <p:cNvSpPr txBox="1">
            <a:spLocks noGrp="1"/>
          </p:cNvSpPr>
          <p:nvPr>
            <p:ph type="title"/>
          </p:nvPr>
        </p:nvSpPr>
        <p:spPr bwMode="auto">
          <a:xfrm>
            <a:off x="457200" y="620688"/>
            <a:ext cx="8229600" cy="936104"/>
          </a:xfrm>
          <a:prstGeom prst="rect">
            <a:avLst/>
          </a:prstGeom>
          <a:solidFill>
            <a:srgbClr val="FFFF00"/>
          </a:solidFill>
          <a:ln>
            <a:solidFill>
              <a:srgbClr val="00206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  <a:extLst/>
        </p:spPr>
        <p:txBody>
          <a:bodyPr vert="horz" wrap="square" lIns="91430" tIns="45720" rIns="9143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3200" b="1" u="sng" dirty="0">
                <a:solidFill>
                  <a:srgbClr val="002060"/>
                </a:solidFill>
                <a:latin typeface="Comic Sans MS" panose="030F0702030302020204" pitchFamily="66" charset="0"/>
              </a:rPr>
              <a:t>3.OTURUM</a:t>
            </a:r>
          </a:p>
        </p:txBody>
      </p:sp>
      <p:sp>
        <p:nvSpPr>
          <p:cNvPr id="5" name="1 Başlık"/>
          <p:cNvSpPr txBox="1">
            <a:spLocks noGrp="1"/>
          </p:cNvSpPr>
          <p:nvPr>
            <p:ph idx="1"/>
          </p:nvPr>
        </p:nvSpPr>
        <p:spPr bwMode="auto">
          <a:xfrm>
            <a:off x="1187624" y="2204864"/>
            <a:ext cx="6984776" cy="2304256"/>
          </a:xfrm>
          <a:prstGeom prst="rect">
            <a:avLst/>
          </a:prstGeom>
          <a:solidFill>
            <a:srgbClr val="FF99FF"/>
          </a:solidFill>
          <a:ln>
            <a:solidFill>
              <a:srgbClr val="00206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  <a:extLst/>
        </p:spPr>
        <p:txBody>
          <a:bodyPr vert="horz" wrap="square" lIns="91430" tIns="45720" rIns="9143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tr-TR" sz="3600" b="1" u="sng" dirty="0">
                <a:solidFill>
                  <a:srgbClr val="002060"/>
                </a:solidFill>
                <a:latin typeface="Comic Sans MS" panose="030F0702030302020204" pitchFamily="66" charset="0"/>
              </a:rPr>
              <a:t>Yabancı Dil Testi (YDT)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tr-TR" sz="24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tr-TR" sz="2400" b="1" dirty="0">
                <a:solidFill>
                  <a:srgbClr val="0000FF"/>
                </a:solidFill>
                <a:latin typeface="Comic Sans MS" panose="030F0702030302020204" pitchFamily="66" charset="0"/>
              </a:rPr>
              <a:t>09 HAZİRAN 2024 PAZAR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tr-TR" sz="2400" b="1" dirty="0">
                <a:solidFill>
                  <a:srgbClr val="0000FF"/>
                </a:solidFill>
                <a:latin typeface="Comic Sans MS" panose="030F0702030302020204" pitchFamily="66" charset="0"/>
              </a:rPr>
              <a:t>SAAT: 15:45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tr-TR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tr-TR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80 SORU – 120 DAKİKA</a:t>
            </a:r>
          </a:p>
        </p:txBody>
      </p:sp>
      <p:sp>
        <p:nvSpPr>
          <p:cNvPr id="6" name="1 Başlık"/>
          <p:cNvSpPr txBox="1">
            <a:spLocks/>
          </p:cNvSpPr>
          <p:nvPr/>
        </p:nvSpPr>
        <p:spPr bwMode="auto">
          <a:xfrm>
            <a:off x="1835696" y="5301208"/>
            <a:ext cx="5688632" cy="540060"/>
          </a:xfrm>
          <a:prstGeom prst="rect">
            <a:avLst/>
          </a:prstGeom>
          <a:solidFill>
            <a:srgbClr val="00CC00"/>
          </a:solidFill>
          <a:ln>
            <a:solidFill>
              <a:srgbClr val="00206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  <a:extLst/>
        </p:spPr>
        <p:txBody>
          <a:bodyPr vert="horz" wrap="square" lIns="91430" tIns="45720" rIns="9143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b="1" u="sng" dirty="0">
                <a:solidFill>
                  <a:srgbClr val="FF00FF"/>
                </a:solidFill>
                <a:latin typeface="Comic Sans MS" panose="030F0702030302020204" pitchFamily="66" charset="0"/>
              </a:rPr>
              <a:t>BAŞVURU ÜCRETİ: … TL</a:t>
            </a:r>
          </a:p>
        </p:txBody>
      </p:sp>
    </p:spTree>
    <p:extLst>
      <p:ext uri="{BB962C8B-B14F-4D97-AF65-F5344CB8AC3E}">
        <p14:creationId xmlns:p14="http://schemas.microsoft.com/office/powerpoint/2010/main" val="27207615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30011" y="-121226"/>
            <a:ext cx="2935560" cy="6718579"/>
          </a:xfrm>
          <a:custGeom>
            <a:avLst/>
            <a:gdLst/>
            <a:ahLst/>
            <a:cxnLst/>
            <a:rect l="l" t="t" r="r" b="b"/>
            <a:pathLst>
              <a:path w="5871119" h="10962112">
                <a:moveTo>
                  <a:pt x="0" y="0"/>
                </a:moveTo>
                <a:lnTo>
                  <a:pt x="5871119" y="0"/>
                </a:lnTo>
                <a:lnTo>
                  <a:pt x="5871119" y="10962112"/>
                </a:lnTo>
                <a:lnTo>
                  <a:pt x="0" y="109621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l="-43356" r="-43356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755576" y="892192"/>
            <a:ext cx="374436" cy="5091275"/>
          </a:xfrm>
          <a:custGeom>
            <a:avLst/>
            <a:gdLst/>
            <a:ahLst/>
            <a:cxnLst/>
            <a:rect l="l" t="t" r="r" b="b"/>
            <a:pathLst>
              <a:path w="529603" h="7636912">
                <a:moveTo>
                  <a:pt x="0" y="0"/>
                </a:moveTo>
                <a:lnTo>
                  <a:pt x="529604" y="0"/>
                </a:lnTo>
                <a:lnTo>
                  <a:pt x="529604" y="7636912"/>
                </a:lnTo>
                <a:lnTo>
                  <a:pt x="0" y="763691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 l="-671003" r="-671003"/>
            </a:stretch>
          </a:blipFill>
        </p:spPr>
      </p:sp>
      <p:sp>
        <p:nvSpPr>
          <p:cNvPr id="4" name="Freeform 4"/>
          <p:cNvSpPr/>
          <p:nvPr/>
        </p:nvSpPr>
        <p:spPr>
          <a:xfrm rot="-2895020">
            <a:off x="4610697" y="1444495"/>
            <a:ext cx="4046989" cy="4180053"/>
          </a:xfrm>
          <a:custGeom>
            <a:avLst/>
            <a:gdLst/>
            <a:ahLst/>
            <a:cxnLst/>
            <a:rect l="l" t="t" r="r" b="b"/>
            <a:pathLst>
              <a:path w="6070483" h="6287694">
                <a:moveTo>
                  <a:pt x="0" y="0"/>
                </a:moveTo>
                <a:lnTo>
                  <a:pt x="6070483" y="0"/>
                </a:lnTo>
                <a:lnTo>
                  <a:pt x="6070483" y="6287694"/>
                </a:lnTo>
                <a:lnTo>
                  <a:pt x="0" y="628769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1313263" y="404664"/>
            <a:ext cx="2569056" cy="5562098"/>
            <a:chOff x="0" y="375179"/>
            <a:chExt cx="6850814" cy="9414724"/>
          </a:xfrm>
        </p:grpSpPr>
        <p:sp>
          <p:nvSpPr>
            <p:cNvPr id="6" name="TextBox 6"/>
            <p:cNvSpPr txBox="1"/>
            <p:nvPr/>
          </p:nvSpPr>
          <p:spPr>
            <a:xfrm>
              <a:off x="0" y="375179"/>
              <a:ext cx="6850811" cy="243114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 defTabSz="511900">
                <a:lnSpc>
                  <a:spcPts val="2822"/>
                </a:lnSpc>
              </a:pPr>
              <a:endParaRPr lang="tr-TR" sz="2400" b="1" spc="118" dirty="0">
                <a:solidFill>
                  <a:prstClr val="black"/>
                </a:solidFill>
                <a:latin typeface="Comic Sans MS" panose="030F0702030302020204" pitchFamily="66" charset="0"/>
              </a:endParaRPr>
            </a:p>
            <a:p>
              <a:pPr algn="ctr" defTabSz="511900">
                <a:lnSpc>
                  <a:spcPts val="2822"/>
                </a:lnSpc>
              </a:pPr>
              <a:r>
                <a:rPr lang="en-US" sz="2400" b="1" spc="118" dirty="0">
                  <a:solidFill>
                    <a:prstClr val="black"/>
                  </a:solidFill>
                  <a:latin typeface="Comic Sans MS" panose="030F0702030302020204" pitchFamily="66" charset="0"/>
                </a:rPr>
                <a:t>(YDT)</a:t>
              </a:r>
              <a:endParaRPr lang="tr-TR" sz="2400" b="1" spc="118" dirty="0">
                <a:latin typeface="Comic Sans MS" panose="030F0702030302020204" pitchFamily="66" charset="0"/>
              </a:endParaRPr>
            </a:p>
            <a:p>
              <a:pPr algn="ctr" defTabSz="511900">
                <a:lnSpc>
                  <a:spcPts val="2822"/>
                </a:lnSpc>
              </a:pPr>
              <a:r>
                <a:rPr lang="en-US" sz="2400" b="1" spc="118" dirty="0">
                  <a:latin typeface="Comic Sans MS" panose="030F0702030302020204" pitchFamily="66" charset="0"/>
                </a:rPr>
                <a:t>YABANCI DİL</a:t>
              </a:r>
              <a:r>
                <a:rPr lang="tr-TR" sz="2400" b="1" spc="118" dirty="0">
                  <a:latin typeface="Comic Sans MS" panose="030F0702030302020204" pitchFamily="66" charset="0"/>
                </a:rPr>
                <a:t> </a:t>
              </a:r>
              <a:r>
                <a:rPr lang="en-US" sz="2400" b="1" spc="118" dirty="0">
                  <a:latin typeface="Comic Sans MS" panose="030F0702030302020204" pitchFamily="66" charset="0"/>
                </a:rPr>
                <a:t>TESTİ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3712034"/>
              <a:ext cx="6850814" cy="60778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511900">
                <a:lnSpc>
                  <a:spcPts val="2016"/>
                </a:lnSpc>
              </a:pPr>
              <a:endParaRPr lang="en-US" sz="1700" dirty="0">
                <a:solidFill>
                  <a:srgbClr val="FCFCFA"/>
                </a:solidFill>
                <a:latin typeface="Zilla Slab Bold"/>
              </a:endParaRPr>
            </a:p>
            <a:p>
              <a:pPr algn="ctr" defTabSz="511900">
                <a:lnSpc>
                  <a:spcPts val="2016"/>
                </a:lnSpc>
              </a:pPr>
              <a:endParaRPr lang="en-US" sz="1700" dirty="0">
                <a:solidFill>
                  <a:srgbClr val="FCFCFA"/>
                </a:solidFill>
                <a:latin typeface="Zilla Slab Bold"/>
              </a:endParaRPr>
            </a:p>
            <a:p>
              <a:pPr algn="ctr" defTabSz="511900">
                <a:lnSpc>
                  <a:spcPts val="2016"/>
                </a:lnSpc>
              </a:pPr>
              <a:r>
                <a:rPr lang="en-US" sz="1700" b="1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ÖĞRENCİLER TERCİHLERİNE GÖRE</a:t>
              </a:r>
              <a:r>
                <a:rPr lang="tr-TR" sz="1700" b="1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;</a:t>
              </a:r>
              <a:r>
                <a:rPr lang="en-US" sz="1700" b="1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 </a:t>
              </a:r>
              <a:endParaRPr lang="tr-TR" sz="1700" b="1" dirty="0">
                <a:solidFill>
                  <a:srgbClr val="FF0000"/>
                </a:solidFill>
                <a:latin typeface="Comic Sans MS" panose="030F0702030302020204" pitchFamily="66" charset="0"/>
              </a:endParaRPr>
            </a:p>
            <a:p>
              <a:pPr algn="ctr" defTabSz="511900">
                <a:lnSpc>
                  <a:spcPts val="2016"/>
                </a:lnSpc>
              </a:pPr>
              <a:endParaRPr lang="tr-TR" sz="1700" b="1" dirty="0">
                <a:solidFill>
                  <a:srgbClr val="FF0000"/>
                </a:solidFill>
                <a:latin typeface="Comic Sans MS" panose="030F0702030302020204" pitchFamily="66" charset="0"/>
              </a:endParaRPr>
            </a:p>
            <a:p>
              <a:pPr marL="285658" indent="-285658" defTabSz="511900">
                <a:lnSpc>
                  <a:spcPts val="2016"/>
                </a:lnSpc>
                <a:buFont typeface="Arial" panose="020B0604020202020204" pitchFamily="34" charset="0"/>
                <a:buChar char="•"/>
              </a:pPr>
              <a:r>
                <a:rPr lang="en-US" sz="1700" b="1" dirty="0">
                  <a:solidFill>
                    <a:srgbClr val="008000"/>
                  </a:solidFill>
                  <a:latin typeface="Comic Sans MS" panose="030F0702030302020204" pitchFamily="66" charset="0"/>
                </a:rPr>
                <a:t>İNGİLİZCE </a:t>
              </a:r>
              <a:endParaRPr lang="tr-TR" sz="1700" b="1" dirty="0">
                <a:solidFill>
                  <a:srgbClr val="008000"/>
                </a:solidFill>
                <a:latin typeface="Comic Sans MS" panose="030F0702030302020204" pitchFamily="66" charset="0"/>
              </a:endParaRPr>
            </a:p>
            <a:p>
              <a:pPr marL="285658" indent="-285658" defTabSz="511900">
                <a:lnSpc>
                  <a:spcPts val="2016"/>
                </a:lnSpc>
                <a:buFont typeface="Arial" panose="020B0604020202020204" pitchFamily="34" charset="0"/>
                <a:buChar char="•"/>
              </a:pPr>
              <a:r>
                <a:rPr lang="en-US" sz="1700" b="1" dirty="0">
                  <a:solidFill>
                    <a:srgbClr val="008000"/>
                  </a:solidFill>
                  <a:latin typeface="Comic Sans MS" panose="030F0702030302020204" pitchFamily="66" charset="0"/>
                </a:rPr>
                <a:t>ALMANCA</a:t>
              </a:r>
              <a:endParaRPr lang="tr-TR" sz="1700" b="1" dirty="0">
                <a:solidFill>
                  <a:srgbClr val="008000"/>
                </a:solidFill>
                <a:latin typeface="Comic Sans MS" panose="030F0702030302020204" pitchFamily="66" charset="0"/>
              </a:endParaRPr>
            </a:p>
            <a:p>
              <a:pPr marL="285658" indent="-285658" defTabSz="511900">
                <a:lnSpc>
                  <a:spcPts val="2016"/>
                </a:lnSpc>
                <a:buFont typeface="Arial" panose="020B0604020202020204" pitchFamily="34" charset="0"/>
                <a:buChar char="•"/>
              </a:pPr>
              <a:r>
                <a:rPr lang="en-US" sz="1700" b="1" dirty="0">
                  <a:solidFill>
                    <a:srgbClr val="008000"/>
                  </a:solidFill>
                  <a:latin typeface="Comic Sans MS" panose="030F0702030302020204" pitchFamily="66" charset="0"/>
                </a:rPr>
                <a:t>RUSÇA</a:t>
              </a:r>
              <a:endParaRPr lang="tr-TR" sz="1700" b="1" dirty="0">
                <a:solidFill>
                  <a:srgbClr val="008000"/>
                </a:solidFill>
                <a:latin typeface="Comic Sans MS" panose="030F0702030302020204" pitchFamily="66" charset="0"/>
              </a:endParaRPr>
            </a:p>
            <a:p>
              <a:pPr marL="285658" indent="-285658" defTabSz="511900">
                <a:lnSpc>
                  <a:spcPts val="2016"/>
                </a:lnSpc>
                <a:buFont typeface="Arial" panose="020B0604020202020204" pitchFamily="34" charset="0"/>
                <a:buChar char="•"/>
              </a:pPr>
              <a:r>
                <a:rPr lang="en-US" sz="1700" b="1" dirty="0" smtClean="0">
                  <a:solidFill>
                    <a:srgbClr val="008000"/>
                  </a:solidFill>
                  <a:latin typeface="Comic Sans MS" panose="030F0702030302020204" pitchFamily="66" charset="0"/>
                </a:rPr>
                <a:t>FRANSIZC</a:t>
              </a:r>
              <a:r>
                <a:rPr lang="tr-TR" sz="1700" b="1" dirty="0" smtClean="0">
                  <a:solidFill>
                    <a:srgbClr val="008000"/>
                  </a:solidFill>
                  <a:latin typeface="Comic Sans MS" panose="030F0702030302020204" pitchFamily="66" charset="0"/>
                </a:rPr>
                <a:t>A</a:t>
              </a:r>
              <a:r>
                <a:rPr lang="en-US" sz="1700" b="1" dirty="0" smtClean="0">
                  <a:solidFill>
                    <a:srgbClr val="008000"/>
                  </a:solidFill>
                  <a:latin typeface="Comic Sans MS" panose="030F0702030302020204" pitchFamily="66" charset="0"/>
                </a:rPr>
                <a:t> </a:t>
              </a:r>
              <a:endParaRPr lang="tr-TR" sz="1700" b="1" dirty="0">
                <a:solidFill>
                  <a:srgbClr val="008000"/>
                </a:solidFill>
                <a:latin typeface="Comic Sans MS" panose="030F0702030302020204" pitchFamily="66" charset="0"/>
              </a:endParaRPr>
            </a:p>
            <a:p>
              <a:pPr marL="285658" indent="-285658" defTabSz="511900">
                <a:lnSpc>
                  <a:spcPts val="2016"/>
                </a:lnSpc>
                <a:buFont typeface="Arial" panose="020B0604020202020204" pitchFamily="34" charset="0"/>
                <a:buChar char="•"/>
              </a:pPr>
              <a:r>
                <a:rPr lang="en-US" sz="1700" b="1" dirty="0">
                  <a:solidFill>
                    <a:srgbClr val="008000"/>
                  </a:solidFill>
                  <a:latin typeface="Comic Sans MS" panose="030F0702030302020204" pitchFamily="66" charset="0"/>
                </a:rPr>
                <a:t>ARAPÇA</a:t>
              </a:r>
              <a:endParaRPr lang="tr-TR" sz="1700" b="1" dirty="0">
                <a:solidFill>
                  <a:srgbClr val="008000"/>
                </a:solidFill>
                <a:latin typeface="Comic Sans MS" panose="030F0702030302020204" pitchFamily="66" charset="0"/>
              </a:endParaRPr>
            </a:p>
            <a:p>
              <a:pPr algn="ctr" defTabSz="511900">
                <a:lnSpc>
                  <a:spcPts val="2016"/>
                </a:lnSpc>
              </a:pPr>
              <a:endParaRPr lang="tr-TR" sz="1700" b="1" dirty="0">
                <a:solidFill>
                  <a:srgbClr val="FF0000"/>
                </a:solidFill>
                <a:latin typeface="Comic Sans MS" panose="030F0702030302020204" pitchFamily="66" charset="0"/>
              </a:endParaRPr>
            </a:p>
            <a:p>
              <a:pPr algn="ctr" defTabSz="511900">
                <a:lnSpc>
                  <a:spcPts val="2016"/>
                </a:lnSpc>
              </a:pPr>
              <a:endParaRPr lang="tr-TR" sz="1700" b="1" dirty="0">
                <a:solidFill>
                  <a:srgbClr val="FF0000"/>
                </a:solidFill>
                <a:latin typeface="Comic Sans MS" panose="030F0702030302020204" pitchFamily="66" charset="0"/>
              </a:endParaRPr>
            </a:p>
            <a:p>
              <a:pPr algn="ctr" defTabSz="511900">
                <a:lnSpc>
                  <a:spcPts val="2016"/>
                </a:lnSpc>
              </a:pPr>
              <a:r>
                <a:rPr lang="tr-TR" sz="1700" b="1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DİLLERİNDEN </a:t>
              </a:r>
              <a:r>
                <a:rPr lang="en-US" sz="1700" b="1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SINAVA GİREBİLİRLER.</a:t>
              </a:r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5570762" y="2777399"/>
            <a:ext cx="1756149" cy="1384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511900">
              <a:lnSpc>
                <a:spcPts val="2665"/>
              </a:lnSpc>
            </a:pPr>
            <a:r>
              <a:rPr lang="en-US" sz="2000" b="1" dirty="0">
                <a:latin typeface="Comic Sans MS" panose="030F0702030302020204" pitchFamily="66" charset="0"/>
              </a:rPr>
              <a:t>YABANCI DİL TESTİ</a:t>
            </a:r>
          </a:p>
          <a:p>
            <a:pPr algn="ctr" defTabSz="511900">
              <a:lnSpc>
                <a:spcPts val="2665"/>
              </a:lnSpc>
            </a:pPr>
            <a:r>
              <a:rPr lang="tr-TR" sz="2000" b="1" dirty="0">
                <a:latin typeface="Comic Sans MS" panose="030F0702030302020204" pitchFamily="66" charset="0"/>
              </a:rPr>
              <a:t>(</a:t>
            </a:r>
            <a:r>
              <a:rPr lang="en-US" sz="2000" b="1" dirty="0">
                <a:latin typeface="Comic Sans MS" panose="030F0702030302020204" pitchFamily="66" charset="0"/>
              </a:rPr>
              <a:t>80 SORU</a:t>
            </a:r>
            <a:r>
              <a:rPr lang="tr-TR" sz="2000" b="1" dirty="0">
                <a:latin typeface="Comic Sans MS" panose="030F0702030302020204" pitchFamily="66" charset="0"/>
              </a:rPr>
              <a:t>)</a:t>
            </a:r>
          </a:p>
          <a:p>
            <a:pPr algn="ctr" defTabSz="511900">
              <a:lnSpc>
                <a:spcPts val="2665"/>
              </a:lnSpc>
            </a:pPr>
            <a:r>
              <a:rPr lang="tr-TR" sz="2000" b="1" dirty="0">
                <a:latin typeface="Comic Sans MS" panose="030F0702030302020204" pitchFamily="66" charset="0"/>
              </a:rPr>
              <a:t>120 DAK.</a:t>
            </a:r>
            <a:endParaRPr lang="en-US" sz="20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947610"/>
      </p:ext>
    </p:extLst>
  </p:cSld>
  <p:clrMapOvr>
    <a:masterClrMapping/>
  </p:clrMapOvr>
  <p:transition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078432" y="901121"/>
            <a:ext cx="349552" cy="5091275"/>
          </a:xfrm>
          <a:custGeom>
            <a:avLst/>
            <a:gdLst/>
            <a:ahLst/>
            <a:cxnLst/>
            <a:rect l="l" t="t" r="r" b="b"/>
            <a:pathLst>
              <a:path w="529603" h="7636912">
                <a:moveTo>
                  <a:pt x="0" y="0"/>
                </a:moveTo>
                <a:lnTo>
                  <a:pt x="529603" y="0"/>
                </a:lnTo>
                <a:lnTo>
                  <a:pt x="529603" y="7636912"/>
                </a:lnTo>
                <a:lnTo>
                  <a:pt x="0" y="76369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l="-671003" r="-671003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143406" y="-104553"/>
            <a:ext cx="2935560" cy="6557889"/>
          </a:xfrm>
          <a:custGeom>
            <a:avLst/>
            <a:gdLst/>
            <a:ahLst/>
            <a:cxnLst/>
            <a:rect l="l" t="t" r="r" b="b"/>
            <a:pathLst>
              <a:path w="5871119" h="10962112">
                <a:moveTo>
                  <a:pt x="0" y="0"/>
                </a:moveTo>
                <a:lnTo>
                  <a:pt x="5871119" y="0"/>
                </a:lnTo>
                <a:lnTo>
                  <a:pt x="5871119" y="10962112"/>
                </a:lnTo>
                <a:lnTo>
                  <a:pt x="0" y="1096211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 l="-43356" r="-43356"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511350" y="260654"/>
            <a:ext cx="2412578" cy="14362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511924">
              <a:lnSpc>
                <a:spcPts val="2822"/>
              </a:lnSpc>
            </a:pPr>
            <a:r>
              <a:rPr lang="en-US" sz="2000" b="1" spc="118" dirty="0">
                <a:solidFill>
                  <a:srgbClr val="FF5722"/>
                </a:solidFill>
                <a:latin typeface="Comic Sans MS" panose="030F0702030302020204" pitchFamily="66" charset="0"/>
              </a:rPr>
              <a:t>ALAN YETERLİK VE DİL TESTİ</a:t>
            </a:r>
          </a:p>
          <a:p>
            <a:pPr algn="ctr" defTabSz="511924">
              <a:lnSpc>
                <a:spcPts val="2822"/>
              </a:lnSpc>
            </a:pPr>
            <a:r>
              <a:rPr lang="en-US" sz="2000" b="1" spc="118" dirty="0">
                <a:solidFill>
                  <a:srgbClr val="FF5722"/>
                </a:solidFill>
                <a:latin typeface="Comic Sans MS" panose="030F0702030302020204" pitchFamily="66" charset="0"/>
              </a:rPr>
              <a:t>(AYT VE YDT) PUAN TÜRLERİ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511350" y="2276879"/>
            <a:ext cx="2412578" cy="25648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86788" lvl="1" indent="-193392" defTabSz="511924">
              <a:lnSpc>
                <a:spcPts val="2509"/>
              </a:lnSpc>
              <a:buFont typeface="Arial"/>
              <a:buChar char="•"/>
            </a:pPr>
            <a:r>
              <a:rPr lang="en-US" b="1" spc="179" dirty="0">
                <a:solidFill>
                  <a:srgbClr val="0000FF"/>
                </a:solidFill>
                <a:latin typeface="Comic Sans MS" panose="030F0702030302020204" pitchFamily="66" charset="0"/>
              </a:rPr>
              <a:t>S</a:t>
            </a:r>
            <a:r>
              <a:rPr lang="tr-TR" b="1" spc="179" dirty="0">
                <a:solidFill>
                  <a:srgbClr val="0000FF"/>
                </a:solidFill>
                <a:latin typeface="Comic Sans MS" panose="030F0702030302020204" pitchFamily="66" charset="0"/>
              </a:rPr>
              <a:t>ÖZE</a:t>
            </a:r>
            <a:r>
              <a:rPr lang="en-US" b="1" spc="179" dirty="0">
                <a:solidFill>
                  <a:srgbClr val="0000FF"/>
                </a:solidFill>
                <a:latin typeface="Comic Sans MS" panose="030F0702030302020204" pitchFamily="66" charset="0"/>
              </a:rPr>
              <a:t>L</a:t>
            </a:r>
          </a:p>
          <a:p>
            <a:pPr marL="386788" lvl="1" indent="-193392" defTabSz="511924">
              <a:lnSpc>
                <a:spcPts val="2509"/>
              </a:lnSpc>
              <a:buFont typeface="Arial"/>
              <a:buChar char="•"/>
            </a:pPr>
            <a:r>
              <a:rPr lang="en-US" b="1" spc="179" dirty="0">
                <a:solidFill>
                  <a:srgbClr val="0000FF"/>
                </a:solidFill>
                <a:latin typeface="Comic Sans MS" panose="030F0702030302020204" pitchFamily="66" charset="0"/>
              </a:rPr>
              <a:t>S</a:t>
            </a:r>
            <a:r>
              <a:rPr lang="tr-TR" b="1" spc="179" dirty="0">
                <a:solidFill>
                  <a:srgbClr val="0000FF"/>
                </a:solidFill>
                <a:latin typeface="Comic Sans MS" panose="030F0702030302020204" pitchFamily="66" charset="0"/>
              </a:rPr>
              <a:t>AYISA</a:t>
            </a:r>
            <a:r>
              <a:rPr lang="en-US" b="1" spc="179" dirty="0">
                <a:solidFill>
                  <a:srgbClr val="0000FF"/>
                </a:solidFill>
                <a:latin typeface="Comic Sans MS" panose="030F0702030302020204" pitchFamily="66" charset="0"/>
              </a:rPr>
              <a:t>L</a:t>
            </a:r>
            <a:endParaRPr lang="tr-TR" b="1" spc="179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pPr marL="386788" lvl="1" indent="-193392" defTabSz="511924">
              <a:lnSpc>
                <a:spcPts val="2509"/>
              </a:lnSpc>
              <a:buFont typeface="Arial"/>
              <a:buChar char="•"/>
            </a:pPr>
            <a:r>
              <a:rPr lang="en-US" b="1" spc="179" dirty="0">
                <a:solidFill>
                  <a:srgbClr val="0000FF"/>
                </a:solidFill>
                <a:latin typeface="Comic Sans MS" panose="030F0702030302020204" pitchFamily="66" charset="0"/>
              </a:rPr>
              <a:t>EŞİT AĞIRLIK</a:t>
            </a:r>
          </a:p>
          <a:p>
            <a:pPr marL="386788" lvl="1" indent="-193392" defTabSz="511924">
              <a:lnSpc>
                <a:spcPts val="2509"/>
              </a:lnSpc>
              <a:buFont typeface="Arial"/>
              <a:buChar char="•"/>
            </a:pPr>
            <a:r>
              <a:rPr lang="en-US" b="1" spc="179" dirty="0">
                <a:solidFill>
                  <a:srgbClr val="0000FF"/>
                </a:solidFill>
                <a:latin typeface="Comic Sans MS" panose="030F0702030302020204" pitchFamily="66" charset="0"/>
              </a:rPr>
              <a:t>DİL</a:t>
            </a:r>
          </a:p>
          <a:p>
            <a:pPr defTabSz="511924">
              <a:lnSpc>
                <a:spcPts val="2509"/>
              </a:lnSpc>
            </a:pPr>
            <a:endParaRPr lang="en-US" b="1" spc="179" dirty="0">
              <a:solidFill>
                <a:srgbClr val="121435"/>
              </a:solidFill>
              <a:latin typeface="Comic Sans MS" panose="030F0702030302020204" pitchFamily="66" charset="0"/>
            </a:endParaRPr>
          </a:p>
          <a:p>
            <a:pPr algn="ctr" defTabSz="511924">
              <a:lnSpc>
                <a:spcPts val="2509"/>
              </a:lnSpc>
            </a:pPr>
            <a:r>
              <a:rPr lang="en-US" b="1" spc="179" dirty="0">
                <a:solidFill>
                  <a:srgbClr val="121435"/>
                </a:solidFill>
                <a:latin typeface="Comic Sans MS" panose="030F0702030302020204" pitchFamily="66" charset="0"/>
              </a:rPr>
              <a:t>OLMAK ÜZERE</a:t>
            </a:r>
            <a:endParaRPr lang="tr-TR" b="1" spc="179" dirty="0">
              <a:solidFill>
                <a:srgbClr val="121435"/>
              </a:solidFill>
              <a:latin typeface="Comic Sans MS" panose="030F0702030302020204" pitchFamily="66" charset="0"/>
            </a:endParaRPr>
          </a:p>
          <a:p>
            <a:pPr algn="ctr" defTabSz="511924">
              <a:lnSpc>
                <a:spcPts val="2509"/>
              </a:lnSpc>
            </a:pPr>
            <a:r>
              <a:rPr lang="en-US" b="1" spc="179" dirty="0">
                <a:solidFill>
                  <a:srgbClr val="121435"/>
                </a:solidFill>
                <a:latin typeface="Comic Sans MS" panose="030F0702030302020204" pitchFamily="66" charset="0"/>
              </a:rPr>
              <a:t> </a:t>
            </a:r>
            <a:r>
              <a:rPr lang="en-US" b="1" u="sng" spc="179" dirty="0">
                <a:solidFill>
                  <a:srgbClr val="121435"/>
                </a:solidFill>
                <a:latin typeface="Comic Sans MS" panose="030F0702030302020204" pitchFamily="66" charset="0"/>
              </a:rPr>
              <a:t>4 GRUBA </a:t>
            </a:r>
            <a:r>
              <a:rPr lang="en-US" b="1" spc="179" dirty="0">
                <a:solidFill>
                  <a:srgbClr val="121435"/>
                </a:solidFill>
                <a:latin typeface="Comic Sans MS" panose="030F0702030302020204" pitchFamily="66" charset="0"/>
              </a:rPr>
              <a:t>AYRILIR</a:t>
            </a:r>
            <a:r>
              <a:rPr lang="en-US" spc="179" dirty="0">
                <a:solidFill>
                  <a:srgbClr val="121435"/>
                </a:solidFill>
                <a:latin typeface="Zilla Slab Bold"/>
              </a:rPr>
              <a:t>.</a:t>
            </a:r>
          </a:p>
        </p:txBody>
      </p:sp>
      <p:sp>
        <p:nvSpPr>
          <p:cNvPr id="6" name="Freeform 6"/>
          <p:cNvSpPr/>
          <p:nvPr/>
        </p:nvSpPr>
        <p:spPr>
          <a:xfrm>
            <a:off x="4932058" y="-104553"/>
            <a:ext cx="3210575" cy="6557889"/>
          </a:xfrm>
          <a:custGeom>
            <a:avLst/>
            <a:gdLst/>
            <a:ahLst/>
            <a:cxnLst/>
            <a:rect l="l" t="t" r="r" b="b"/>
            <a:pathLst>
              <a:path w="5871119" h="10962112">
                <a:moveTo>
                  <a:pt x="0" y="0"/>
                </a:moveTo>
                <a:lnTo>
                  <a:pt x="5871119" y="0"/>
                </a:lnTo>
                <a:lnTo>
                  <a:pt x="5871119" y="10962111"/>
                </a:lnTo>
                <a:lnTo>
                  <a:pt x="0" y="1096211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 l="-43356" r="-43356"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8142614" y="1003850"/>
            <a:ext cx="389825" cy="5091275"/>
          </a:xfrm>
          <a:custGeom>
            <a:avLst/>
            <a:gdLst/>
            <a:ahLst/>
            <a:cxnLst/>
            <a:rect l="l" t="t" r="r" b="b"/>
            <a:pathLst>
              <a:path w="529603" h="7636912">
                <a:moveTo>
                  <a:pt x="0" y="0"/>
                </a:moveTo>
                <a:lnTo>
                  <a:pt x="529603" y="0"/>
                </a:lnTo>
                <a:lnTo>
                  <a:pt x="529603" y="7636911"/>
                </a:lnTo>
                <a:lnTo>
                  <a:pt x="0" y="763691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l="-671003" r="-671003"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5220077" y="1844825"/>
            <a:ext cx="2922543" cy="38472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511924">
              <a:lnSpc>
                <a:spcPts val="2509"/>
              </a:lnSpc>
            </a:pPr>
            <a:r>
              <a:rPr lang="en-US" b="1" spc="179" dirty="0">
                <a:solidFill>
                  <a:srgbClr val="0000FF"/>
                </a:solidFill>
                <a:latin typeface="Comic Sans MS" panose="030F0702030302020204" pitchFamily="66" charset="0"/>
              </a:rPr>
              <a:t>LİSANS PROGRAMLARINI VE </a:t>
            </a:r>
            <a:endParaRPr lang="tr-TR" b="1" spc="179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pPr algn="ctr" defTabSz="511924">
              <a:lnSpc>
                <a:spcPts val="2509"/>
              </a:lnSpc>
            </a:pPr>
            <a:r>
              <a:rPr lang="en-US" b="1" spc="179" dirty="0">
                <a:solidFill>
                  <a:srgbClr val="0000FF"/>
                </a:solidFill>
                <a:latin typeface="Comic Sans MS" panose="030F0702030302020204" pitchFamily="66" charset="0"/>
              </a:rPr>
              <a:t>AÇIK ÖĞRETİM LİSANS PROGRAMLARINI TERCİH EDERKEN KULLANILIR.</a:t>
            </a:r>
            <a:endParaRPr lang="tr-TR" b="1" spc="179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pPr algn="ctr" defTabSz="511924">
              <a:lnSpc>
                <a:spcPts val="2509"/>
              </a:lnSpc>
            </a:pPr>
            <a:endParaRPr lang="tr-TR" sz="1600" b="1" spc="179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pPr algn="ctr" defTabSz="511924">
              <a:lnSpc>
                <a:spcPts val="2509"/>
              </a:lnSpc>
            </a:pPr>
            <a:r>
              <a:rPr lang="tr-TR" sz="1600" b="1" u="sng" dirty="0">
                <a:solidFill>
                  <a:srgbClr val="000000"/>
                </a:solidFill>
                <a:latin typeface="Comic Sans MS" panose="030F0702030302020204" pitchFamily="66" charset="0"/>
              </a:rPr>
              <a:t>NOT:</a:t>
            </a:r>
            <a:r>
              <a:rPr lang="en-US" sz="1600" b="1" dirty="0">
                <a:latin typeface="Comic Sans MS" panose="030F0702030302020204" pitchFamily="66" charset="0"/>
              </a:rPr>
              <a:t>AYT </a:t>
            </a:r>
            <a:r>
              <a:rPr lang="en-US" sz="1600" b="1" dirty="0" err="1">
                <a:latin typeface="Comic Sans MS" panose="030F0702030302020204" pitchFamily="66" charset="0"/>
              </a:rPr>
              <a:t>oturumunda</a:t>
            </a:r>
            <a:r>
              <a:rPr lang="en-US" sz="1600" b="1" dirty="0"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latin typeface="Comic Sans MS" panose="030F0702030302020204" pitchFamily="66" charset="0"/>
              </a:rPr>
              <a:t>adayın</a:t>
            </a:r>
            <a:r>
              <a:rPr lang="en-US" sz="1600" b="1" dirty="0">
                <a:latin typeface="Comic Sans MS" panose="030F0702030302020204" pitchFamily="66" charset="0"/>
              </a:rPr>
              <a:t> her </a:t>
            </a:r>
            <a:r>
              <a:rPr lang="en-US" sz="1600" b="1" dirty="0" err="1">
                <a:latin typeface="Comic Sans MS" panose="030F0702030302020204" pitchFamily="66" charset="0"/>
              </a:rPr>
              <a:t>puan</a:t>
            </a:r>
            <a:r>
              <a:rPr lang="en-US" sz="1600" b="1" dirty="0"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latin typeface="Comic Sans MS" panose="030F0702030302020204" pitchFamily="66" charset="0"/>
              </a:rPr>
              <a:t>türü</a:t>
            </a:r>
            <a:r>
              <a:rPr lang="en-US" sz="1600" b="1" dirty="0"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latin typeface="Comic Sans MS" panose="030F0702030302020204" pitchFamily="66" charset="0"/>
              </a:rPr>
              <a:t>için</a:t>
            </a:r>
            <a:r>
              <a:rPr lang="en-US" sz="1600" b="1" dirty="0"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latin typeface="Comic Sans MS" panose="030F0702030302020204" pitchFamily="66" charset="0"/>
              </a:rPr>
              <a:t>çözmesi</a:t>
            </a:r>
            <a:r>
              <a:rPr lang="en-US" sz="1600" b="1" dirty="0"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latin typeface="Comic Sans MS" panose="030F0702030302020204" pitchFamily="66" charset="0"/>
              </a:rPr>
              <a:t>gereken</a:t>
            </a:r>
            <a:r>
              <a:rPr lang="en-US" sz="1600" b="1" dirty="0"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latin typeface="Comic Sans MS" panose="030F0702030302020204" pitchFamily="66" charset="0"/>
              </a:rPr>
              <a:t>toplam</a:t>
            </a:r>
            <a:r>
              <a:rPr lang="en-US" sz="1600" b="1" dirty="0"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latin typeface="Comic Sans MS" panose="030F0702030302020204" pitchFamily="66" charset="0"/>
              </a:rPr>
              <a:t>soru</a:t>
            </a:r>
            <a:r>
              <a:rPr lang="en-US" sz="1600" b="1" dirty="0"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latin typeface="Comic Sans MS" panose="030F0702030302020204" pitchFamily="66" charset="0"/>
              </a:rPr>
              <a:t>sayısı</a:t>
            </a:r>
            <a:r>
              <a:rPr lang="en-US" sz="1600" b="1" dirty="0">
                <a:latin typeface="Comic Sans MS" panose="030F0702030302020204" pitchFamily="66" charset="0"/>
              </a:rPr>
              <a:t> 80'dir.</a:t>
            </a:r>
            <a:endParaRPr lang="en-US" sz="1600" b="1" spc="179" dirty="0">
              <a:latin typeface="Comic Sans MS" panose="030F0702030302020204" pitchFamily="66" charset="0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5576349" y="260654"/>
            <a:ext cx="2380051" cy="14362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511924">
              <a:lnSpc>
                <a:spcPts val="2822"/>
              </a:lnSpc>
            </a:pPr>
            <a:r>
              <a:rPr lang="en-US" sz="2000" b="1" spc="118" dirty="0">
                <a:solidFill>
                  <a:srgbClr val="FF5722"/>
                </a:solidFill>
                <a:latin typeface="Comic Sans MS" panose="030F0702030302020204" pitchFamily="66" charset="0"/>
              </a:rPr>
              <a:t>ALAN YETERLİK VE DİL TESTİ</a:t>
            </a:r>
          </a:p>
          <a:p>
            <a:pPr algn="ctr" defTabSz="511924">
              <a:lnSpc>
                <a:spcPts val="2822"/>
              </a:lnSpc>
            </a:pPr>
            <a:r>
              <a:rPr lang="en-US" sz="2000" b="1" spc="118" dirty="0">
                <a:solidFill>
                  <a:srgbClr val="FF5722"/>
                </a:solidFill>
                <a:latin typeface="Comic Sans MS" panose="030F0702030302020204" pitchFamily="66" charset="0"/>
              </a:rPr>
              <a:t>(AYT VE YDT) PUAN TÜRLERİ</a:t>
            </a:r>
          </a:p>
        </p:txBody>
      </p:sp>
    </p:spTree>
    <p:extLst>
      <p:ext uri="{BB962C8B-B14F-4D97-AF65-F5344CB8AC3E}">
        <p14:creationId xmlns:p14="http://schemas.microsoft.com/office/powerpoint/2010/main" val="2476789052"/>
      </p:ext>
    </p:extLst>
  </p:cSld>
  <p:clrMapOvr>
    <a:masterClrMapping/>
  </p:clrMapOvr>
  <p:transition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755576" y="332657"/>
            <a:ext cx="7772400" cy="1152128"/>
          </a:xfrm>
        </p:spPr>
        <p:txBody>
          <a:bodyPr>
            <a:noAutofit/>
          </a:bodyPr>
          <a:lstStyle/>
          <a:p>
            <a:pPr defTabSz="914162">
              <a:spcBef>
                <a:spcPts val="0"/>
              </a:spcBef>
            </a:pPr>
            <a:r>
              <a:rPr lang="en-US" sz="3000" b="1" u="sng" spc="327" dirty="0">
                <a:solidFill>
                  <a:srgbClr val="0000FF"/>
                </a:solidFill>
                <a:latin typeface="Comic Sans MS" panose="030F0702030302020204" pitchFamily="66" charset="0"/>
                <a:ea typeface="+mn-ea"/>
                <a:cs typeface="+mn-cs"/>
              </a:rPr>
              <a:t>HANGİ PUAN TÜRÜ İÇİN</a:t>
            </a:r>
            <a:br>
              <a:rPr lang="en-US" sz="3000" b="1" u="sng" spc="327" dirty="0">
                <a:solidFill>
                  <a:srgbClr val="0000FF"/>
                </a:solidFill>
                <a:latin typeface="Comic Sans MS" panose="030F0702030302020204" pitchFamily="66" charset="0"/>
                <a:ea typeface="+mn-ea"/>
                <a:cs typeface="+mn-cs"/>
              </a:rPr>
            </a:br>
            <a:r>
              <a:rPr lang="en-US" sz="3000" b="1" u="sng" spc="327" dirty="0">
                <a:solidFill>
                  <a:srgbClr val="0000FF"/>
                </a:solidFill>
                <a:latin typeface="Comic Sans MS" panose="030F0702030302020204" pitchFamily="66" charset="0"/>
                <a:ea typeface="+mn-ea"/>
                <a:cs typeface="+mn-cs"/>
              </a:rPr>
              <a:t>HANGİ TESTLER ÇÖZÜLMELİ?</a:t>
            </a:r>
            <a:br>
              <a:rPr lang="en-US" sz="3000" b="1" u="sng" spc="327" dirty="0">
                <a:solidFill>
                  <a:srgbClr val="0000FF"/>
                </a:solidFill>
                <a:latin typeface="Comic Sans MS" panose="030F0702030302020204" pitchFamily="66" charset="0"/>
                <a:ea typeface="+mn-ea"/>
                <a:cs typeface="+mn-cs"/>
              </a:rPr>
            </a:br>
            <a:endParaRPr lang="tr-TR" sz="3000" b="1" u="sng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179512" y="2924944"/>
            <a:ext cx="2676884" cy="2304256"/>
          </a:xfrm>
          <a:custGeom>
            <a:avLst/>
            <a:gdLst/>
            <a:ahLst/>
            <a:cxnLst/>
            <a:rect l="l" t="t" r="r" b="b"/>
            <a:pathLst>
              <a:path w="4750130" h="4114800">
                <a:moveTo>
                  <a:pt x="0" y="0"/>
                </a:moveTo>
                <a:lnTo>
                  <a:pt x="4750130" y="0"/>
                </a:lnTo>
                <a:lnTo>
                  <a:pt x="475013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  <a:ln cap="sq">
            <a:noFill/>
            <a:prstDash val="lgDash"/>
            <a:miter/>
          </a:ln>
        </p:spPr>
        <p:txBody>
          <a:bodyPr lIns="91430" tIns="45720" rIns="91430" bIns="45720"/>
          <a:lstStyle/>
          <a:p>
            <a:pPr lvl="0"/>
            <a:endParaRPr lang="tr-TR" dirty="0" smtClean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lvl="0"/>
            <a:endParaRPr lang="tr-TR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lvl="0"/>
            <a:endParaRPr lang="tr-TR" dirty="0" smtClean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lvl="0"/>
            <a:r>
              <a:rPr lang="tr-TR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        </a:t>
            </a:r>
            <a:r>
              <a:rPr lang="en-US" sz="3200" b="1" dirty="0">
                <a:solidFill>
                  <a:srgbClr val="000000"/>
                </a:solidFill>
                <a:latin typeface="Comic Sans MS" panose="030F0702030302020204" pitchFamily="66" charset="0"/>
              </a:rPr>
              <a:t>SÖZEL</a:t>
            </a:r>
          </a:p>
          <a:p>
            <a:endParaRPr lang="tr-TR" dirty="0"/>
          </a:p>
        </p:txBody>
      </p:sp>
      <p:sp>
        <p:nvSpPr>
          <p:cNvPr id="5" name="Freeform 5"/>
          <p:cNvSpPr/>
          <p:nvPr/>
        </p:nvSpPr>
        <p:spPr>
          <a:xfrm>
            <a:off x="3059848" y="3685223"/>
            <a:ext cx="765663" cy="722725"/>
          </a:xfrm>
          <a:custGeom>
            <a:avLst/>
            <a:gdLst/>
            <a:ahLst/>
            <a:cxnLst/>
            <a:rect l="l" t="t" r="r" b="b"/>
            <a:pathLst>
              <a:path w="1537570" h="1537570">
                <a:moveTo>
                  <a:pt x="0" y="0"/>
                </a:moveTo>
                <a:lnTo>
                  <a:pt x="1537570" y="0"/>
                </a:lnTo>
                <a:lnTo>
                  <a:pt x="1537570" y="1537571"/>
                </a:lnTo>
                <a:lnTo>
                  <a:pt x="0" y="153757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3"/>
          <p:cNvSpPr/>
          <p:nvPr/>
        </p:nvSpPr>
        <p:spPr>
          <a:xfrm>
            <a:off x="3707904" y="1783847"/>
            <a:ext cx="5076056" cy="4525477"/>
          </a:xfrm>
          <a:custGeom>
            <a:avLst/>
            <a:gdLst/>
            <a:ahLst/>
            <a:cxnLst/>
            <a:rect l="l" t="t" r="r" b="b"/>
            <a:pathLst>
              <a:path w="7035248" h="6842261">
                <a:moveTo>
                  <a:pt x="0" y="0"/>
                </a:moveTo>
                <a:lnTo>
                  <a:pt x="7035248" y="0"/>
                </a:lnTo>
                <a:lnTo>
                  <a:pt x="7035248" y="6842261"/>
                </a:lnTo>
                <a:lnTo>
                  <a:pt x="0" y="684226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 lIns="91430" tIns="45720" rIns="91430" bIns="45720"/>
          <a:lstStyle/>
          <a:p>
            <a:endParaRPr lang="tr-TR" sz="2000" b="1" dirty="0">
              <a:latin typeface="Comic Sans MS" panose="030F0702030302020204" pitchFamily="66" charset="0"/>
            </a:endParaRPr>
          </a:p>
          <a:p>
            <a:endParaRPr lang="tr-TR" sz="2000" b="1" dirty="0">
              <a:latin typeface="Comic Sans MS" panose="030F0702030302020204" pitchFamily="66" charset="0"/>
            </a:endParaRPr>
          </a:p>
          <a:p>
            <a:endParaRPr lang="tr-TR" sz="2000" b="1" dirty="0">
              <a:latin typeface="Comic Sans MS" panose="030F0702030302020204" pitchFamily="66" charset="0"/>
            </a:endParaRPr>
          </a:p>
          <a:p>
            <a:endParaRPr lang="tr-TR" sz="2000" b="1" dirty="0">
              <a:latin typeface="Comic Sans MS" panose="030F0702030302020204" pitchFamily="66" charset="0"/>
            </a:endParaRPr>
          </a:p>
          <a:p>
            <a:endParaRPr lang="tr-TR" sz="2000" b="1" dirty="0">
              <a:latin typeface="Comic Sans MS" panose="030F0702030302020204" pitchFamily="66" charset="0"/>
            </a:endParaRPr>
          </a:p>
          <a:p>
            <a:r>
              <a:rPr lang="tr-TR" sz="2000" b="1" dirty="0">
                <a:latin typeface="Comic Sans MS" panose="030F0702030302020204" pitchFamily="66" charset="0"/>
              </a:rPr>
              <a:t>                             </a:t>
            </a:r>
            <a:r>
              <a:rPr lang="tr-TR" b="1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AYT </a:t>
            </a:r>
          </a:p>
          <a:p>
            <a:r>
              <a:rPr lang="tr-TR" b="1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                             EDEBİYAT </a:t>
            </a:r>
          </a:p>
          <a:p>
            <a:r>
              <a:rPr lang="tr-TR" b="1" dirty="0">
                <a:solidFill>
                  <a:srgbClr val="FF00FF"/>
                </a:solidFill>
                <a:latin typeface="Comic Sans MS" panose="030F0702030302020204" pitchFamily="66" charset="0"/>
              </a:rPr>
              <a:t> </a:t>
            </a:r>
            <a:r>
              <a:rPr lang="tr-TR" b="1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                      SOSYAL BİLİMLER-2</a:t>
            </a:r>
            <a:endParaRPr lang="tr-TR" b="1" dirty="0">
              <a:solidFill>
                <a:srgbClr val="FF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4499993" y="2420888"/>
            <a:ext cx="1296143" cy="733534"/>
          </a:xfrm>
          <a:prstGeom prst="rect">
            <a:avLst/>
          </a:prstGeom>
        </p:spPr>
        <p:txBody>
          <a:bodyPr wrap="square" lIns="91430" tIns="45720" rIns="91430" bIns="45720">
            <a:spAutoFit/>
          </a:bodyPr>
          <a:lstStyle/>
          <a:p>
            <a:pPr algn="ctr" defTabSz="914162">
              <a:lnSpc>
                <a:spcPts val="5040"/>
              </a:lnSpc>
            </a:pPr>
            <a:r>
              <a:rPr lang="en-US" sz="2400" b="1" dirty="0">
                <a:solidFill>
                  <a:srgbClr val="000000"/>
                </a:solidFill>
                <a:latin typeface="Comic Sans MS" panose="030F0702030302020204" pitchFamily="66" charset="0"/>
              </a:rPr>
              <a:t>TYT</a:t>
            </a:r>
          </a:p>
        </p:txBody>
      </p:sp>
      <p:sp>
        <p:nvSpPr>
          <p:cNvPr id="9" name="Dikdörtgen 8"/>
          <p:cNvSpPr/>
          <p:nvPr/>
        </p:nvSpPr>
        <p:spPr>
          <a:xfrm>
            <a:off x="4067944" y="4581129"/>
            <a:ext cx="2177988" cy="1323439"/>
          </a:xfrm>
          <a:prstGeom prst="rect">
            <a:avLst/>
          </a:prstGeom>
        </p:spPr>
        <p:txBody>
          <a:bodyPr wrap="square" lIns="91430" tIns="45720" rIns="91430" bIns="45720">
            <a:spAutoFit/>
          </a:bodyPr>
          <a:lstStyle/>
          <a:p>
            <a:pPr algn="ctr" defTabSz="914162"/>
            <a:r>
              <a:rPr lang="en-US" sz="2000" b="1" dirty="0">
                <a:solidFill>
                  <a:srgbClr val="008000"/>
                </a:solidFill>
                <a:latin typeface="Comic Sans MS" panose="030F0702030302020204" pitchFamily="66" charset="0"/>
              </a:rPr>
              <a:t>AYT</a:t>
            </a:r>
          </a:p>
          <a:p>
            <a:pPr algn="ctr" defTabSz="914162"/>
            <a:r>
              <a:rPr lang="tr-TR" sz="2000" b="1" dirty="0">
                <a:solidFill>
                  <a:srgbClr val="008000"/>
                </a:solidFill>
                <a:latin typeface="Comic Sans MS" panose="030F0702030302020204" pitchFamily="66" charset="0"/>
              </a:rPr>
              <a:t>EDEBİYAT</a:t>
            </a:r>
          </a:p>
          <a:p>
            <a:pPr algn="ctr" defTabSz="914162"/>
            <a:r>
              <a:rPr lang="en-US" sz="2000" b="1" dirty="0">
                <a:solidFill>
                  <a:srgbClr val="008000"/>
                </a:solidFill>
                <a:latin typeface="Comic Sans MS" panose="030F0702030302020204" pitchFamily="66" charset="0"/>
              </a:rPr>
              <a:t>SOSYAL BİL</a:t>
            </a:r>
            <a:r>
              <a:rPr lang="tr-TR" sz="2000" b="1" dirty="0">
                <a:solidFill>
                  <a:srgbClr val="008000"/>
                </a:solidFill>
                <a:latin typeface="Comic Sans MS" panose="030F0702030302020204" pitchFamily="66" charset="0"/>
              </a:rPr>
              <a:t>İM</a:t>
            </a:r>
            <a:r>
              <a:rPr lang="en-US" sz="2000" b="1" dirty="0">
                <a:solidFill>
                  <a:srgbClr val="008000"/>
                </a:solidFill>
                <a:latin typeface="Comic Sans MS" panose="030F0702030302020204" pitchFamily="66" charset="0"/>
              </a:rPr>
              <a:t>LER-</a:t>
            </a:r>
            <a:r>
              <a:rPr lang="tr-TR" sz="2000" b="1" dirty="0">
                <a:solidFill>
                  <a:srgbClr val="008000"/>
                </a:solidFill>
                <a:latin typeface="Comic Sans MS" panose="030F0702030302020204" pitchFamily="66" charset="0"/>
              </a:rPr>
              <a:t>1</a:t>
            </a:r>
            <a:endParaRPr lang="en-US" sz="2000" b="1" dirty="0">
              <a:solidFill>
                <a:srgbClr val="008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17958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467544" y="188640"/>
            <a:ext cx="8136904" cy="1477328"/>
          </a:xfrm>
          <a:prstGeom prst="rect">
            <a:avLst/>
          </a:prstGeom>
        </p:spPr>
        <p:txBody>
          <a:bodyPr wrap="square" lIns="91430" tIns="45720" rIns="91430" bIns="45720">
            <a:spAutoFit/>
          </a:bodyPr>
          <a:lstStyle/>
          <a:p>
            <a:pPr algn="ctr"/>
            <a:r>
              <a:rPr lang="en-US" sz="3000" b="1" u="sng" spc="327" dirty="0">
                <a:solidFill>
                  <a:srgbClr val="0000FF"/>
                </a:solidFill>
                <a:latin typeface="Comic Sans MS" panose="030F0702030302020204" pitchFamily="66" charset="0"/>
                <a:ea typeface="+mj-ea"/>
                <a:cs typeface="+mj-cs"/>
              </a:rPr>
              <a:t>HANGİ PUAN TÜRÜ İÇİN</a:t>
            </a:r>
            <a:br>
              <a:rPr lang="en-US" sz="3000" b="1" u="sng" spc="327" dirty="0">
                <a:solidFill>
                  <a:srgbClr val="0000FF"/>
                </a:solidFill>
                <a:latin typeface="Comic Sans MS" panose="030F0702030302020204" pitchFamily="66" charset="0"/>
                <a:ea typeface="+mj-ea"/>
                <a:cs typeface="+mj-cs"/>
              </a:rPr>
            </a:br>
            <a:r>
              <a:rPr lang="en-US" sz="3000" b="1" u="sng" spc="327" dirty="0">
                <a:solidFill>
                  <a:srgbClr val="0000FF"/>
                </a:solidFill>
                <a:latin typeface="Comic Sans MS" panose="030F0702030302020204" pitchFamily="66" charset="0"/>
                <a:ea typeface="+mj-ea"/>
                <a:cs typeface="+mj-cs"/>
              </a:rPr>
              <a:t>HANGİ TESTLER ÇÖZÜLMELİ?</a:t>
            </a:r>
            <a:r>
              <a:rPr lang="en-US" sz="3000" b="1" spc="327" dirty="0">
                <a:solidFill>
                  <a:srgbClr val="0000FF"/>
                </a:solidFill>
                <a:latin typeface="Comic Sans MS" panose="030F0702030302020204" pitchFamily="66" charset="0"/>
                <a:ea typeface="+mj-ea"/>
                <a:cs typeface="+mj-cs"/>
              </a:rPr>
              <a:t/>
            </a:r>
            <a:br>
              <a:rPr lang="en-US" sz="3000" b="1" spc="327" dirty="0">
                <a:solidFill>
                  <a:srgbClr val="0000FF"/>
                </a:solidFill>
                <a:latin typeface="Comic Sans MS" panose="030F0702030302020204" pitchFamily="66" charset="0"/>
                <a:ea typeface="+mj-ea"/>
                <a:cs typeface="+mj-cs"/>
              </a:rPr>
            </a:br>
            <a:endParaRPr lang="tr-TR" sz="3000" dirty="0"/>
          </a:p>
        </p:txBody>
      </p:sp>
      <p:sp>
        <p:nvSpPr>
          <p:cNvPr id="3" name="Freeform 4"/>
          <p:cNvSpPr/>
          <p:nvPr/>
        </p:nvSpPr>
        <p:spPr>
          <a:xfrm>
            <a:off x="179512" y="2924944"/>
            <a:ext cx="2676884" cy="2304256"/>
          </a:xfrm>
          <a:custGeom>
            <a:avLst/>
            <a:gdLst/>
            <a:ahLst/>
            <a:cxnLst/>
            <a:rect l="l" t="t" r="r" b="b"/>
            <a:pathLst>
              <a:path w="4750130" h="4114800">
                <a:moveTo>
                  <a:pt x="0" y="0"/>
                </a:moveTo>
                <a:lnTo>
                  <a:pt x="4750130" y="0"/>
                </a:lnTo>
                <a:lnTo>
                  <a:pt x="475013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  <a:ln cap="sq">
            <a:noFill/>
            <a:prstDash val="lgDash"/>
            <a:miter/>
          </a:ln>
        </p:spPr>
        <p:txBody>
          <a:bodyPr lIns="91430" tIns="45720" rIns="91430" bIns="45720"/>
          <a:lstStyle/>
          <a:p>
            <a:pPr lvl="0"/>
            <a:endParaRPr lang="tr-TR" dirty="0" smtClean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lvl="0"/>
            <a:endParaRPr lang="tr-TR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lvl="0"/>
            <a:endParaRPr lang="tr-TR" dirty="0" smtClean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lvl="0"/>
            <a:r>
              <a:rPr lang="tr-TR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     </a:t>
            </a:r>
            <a:r>
              <a:rPr lang="tr-TR" sz="3200" b="1" dirty="0">
                <a:solidFill>
                  <a:srgbClr val="000000"/>
                </a:solidFill>
                <a:latin typeface="Comic Sans MS" panose="030F0702030302020204" pitchFamily="66" charset="0"/>
              </a:rPr>
              <a:t>SAYISAL</a:t>
            </a:r>
            <a:endParaRPr lang="en-US" sz="3200" b="1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endParaRPr lang="tr-TR" dirty="0"/>
          </a:p>
        </p:txBody>
      </p:sp>
      <p:sp>
        <p:nvSpPr>
          <p:cNvPr id="4" name="Freeform 5"/>
          <p:cNvSpPr/>
          <p:nvPr/>
        </p:nvSpPr>
        <p:spPr>
          <a:xfrm>
            <a:off x="3059848" y="3685223"/>
            <a:ext cx="765663" cy="722725"/>
          </a:xfrm>
          <a:custGeom>
            <a:avLst/>
            <a:gdLst/>
            <a:ahLst/>
            <a:cxnLst/>
            <a:rect l="l" t="t" r="r" b="b"/>
            <a:pathLst>
              <a:path w="1537570" h="1537570">
                <a:moveTo>
                  <a:pt x="0" y="0"/>
                </a:moveTo>
                <a:lnTo>
                  <a:pt x="1537570" y="0"/>
                </a:lnTo>
                <a:lnTo>
                  <a:pt x="1537570" y="1537571"/>
                </a:lnTo>
                <a:lnTo>
                  <a:pt x="0" y="153757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3"/>
          <p:cNvSpPr/>
          <p:nvPr/>
        </p:nvSpPr>
        <p:spPr>
          <a:xfrm>
            <a:off x="3707904" y="1783847"/>
            <a:ext cx="5076056" cy="4525477"/>
          </a:xfrm>
          <a:custGeom>
            <a:avLst/>
            <a:gdLst/>
            <a:ahLst/>
            <a:cxnLst/>
            <a:rect l="l" t="t" r="r" b="b"/>
            <a:pathLst>
              <a:path w="7035248" h="6842261">
                <a:moveTo>
                  <a:pt x="0" y="0"/>
                </a:moveTo>
                <a:lnTo>
                  <a:pt x="7035248" y="0"/>
                </a:lnTo>
                <a:lnTo>
                  <a:pt x="7035248" y="6842261"/>
                </a:lnTo>
                <a:lnTo>
                  <a:pt x="0" y="684226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 lIns="91430" tIns="45720" rIns="91430" bIns="45720"/>
          <a:lstStyle/>
          <a:p>
            <a:endParaRPr lang="tr-TR" sz="2000" b="1" dirty="0">
              <a:latin typeface="Comic Sans MS" panose="030F0702030302020204" pitchFamily="66" charset="0"/>
            </a:endParaRPr>
          </a:p>
          <a:p>
            <a:endParaRPr lang="tr-TR" sz="2000" b="1" dirty="0">
              <a:latin typeface="Comic Sans MS" panose="030F0702030302020204" pitchFamily="66" charset="0"/>
            </a:endParaRPr>
          </a:p>
          <a:p>
            <a:endParaRPr lang="tr-TR" sz="2000" b="1" dirty="0">
              <a:latin typeface="Comic Sans MS" panose="030F0702030302020204" pitchFamily="66" charset="0"/>
            </a:endParaRPr>
          </a:p>
          <a:p>
            <a:r>
              <a:rPr lang="tr-TR" sz="2000" b="1" dirty="0">
                <a:latin typeface="Comic Sans MS" panose="030F0702030302020204" pitchFamily="66" charset="0"/>
              </a:rPr>
              <a:t>          TYT</a:t>
            </a:r>
          </a:p>
          <a:p>
            <a:endParaRPr lang="tr-TR" sz="2000" b="1" dirty="0">
              <a:latin typeface="Comic Sans MS" panose="030F0702030302020204" pitchFamily="66" charset="0"/>
            </a:endParaRPr>
          </a:p>
          <a:p>
            <a:endParaRPr lang="tr-TR" sz="2000" b="1" dirty="0">
              <a:latin typeface="Comic Sans MS" panose="030F0702030302020204" pitchFamily="66" charset="0"/>
            </a:endParaRPr>
          </a:p>
          <a:p>
            <a:r>
              <a:rPr lang="tr-TR" sz="2000" b="1" dirty="0">
                <a:latin typeface="Comic Sans MS" panose="030F0702030302020204" pitchFamily="66" charset="0"/>
              </a:rPr>
              <a:t>                             </a:t>
            </a:r>
            <a:r>
              <a:rPr lang="tr-TR" sz="2000" b="1" dirty="0">
                <a:solidFill>
                  <a:srgbClr val="663300"/>
                </a:solidFill>
                <a:latin typeface="Comic Sans MS" panose="030F0702030302020204" pitchFamily="66" charset="0"/>
              </a:rPr>
              <a:t>AYT </a:t>
            </a:r>
          </a:p>
          <a:p>
            <a:r>
              <a:rPr lang="tr-TR" sz="2000" b="1" dirty="0">
                <a:solidFill>
                  <a:srgbClr val="663300"/>
                </a:solidFill>
                <a:latin typeface="Comic Sans MS" panose="030F0702030302020204" pitchFamily="66" charset="0"/>
              </a:rPr>
              <a:t>                      FEN BİLİMLERİ</a:t>
            </a:r>
          </a:p>
          <a:p>
            <a:endParaRPr lang="tr-TR" sz="2000" b="1" dirty="0">
              <a:latin typeface="Comic Sans MS" panose="030F0702030302020204" pitchFamily="66" charset="0"/>
            </a:endParaRPr>
          </a:p>
          <a:p>
            <a:endParaRPr lang="tr-TR" sz="2000" b="1" dirty="0">
              <a:latin typeface="Comic Sans MS" panose="030F0702030302020204" pitchFamily="66" charset="0"/>
            </a:endParaRPr>
          </a:p>
          <a:p>
            <a:r>
              <a:rPr lang="tr-TR" sz="2000" b="1" dirty="0">
                <a:latin typeface="Comic Sans MS" panose="030F0702030302020204" pitchFamily="66" charset="0"/>
              </a:rPr>
              <a:t>          </a:t>
            </a:r>
            <a:r>
              <a:rPr lang="tr-TR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AYT </a:t>
            </a:r>
          </a:p>
          <a:p>
            <a:r>
              <a:rPr lang="tr-TR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    MATEMATİK</a:t>
            </a:r>
          </a:p>
          <a:p>
            <a:r>
              <a:rPr lang="tr-TR" sz="2000" b="1" dirty="0">
                <a:latin typeface="Comic Sans MS" panose="030F0702030302020204" pitchFamily="66" charset="0"/>
              </a:rPr>
              <a:t>                             </a:t>
            </a:r>
            <a:endParaRPr lang="tr-TR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112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467544" y="188642"/>
            <a:ext cx="8208912" cy="1292662"/>
          </a:xfrm>
          <a:prstGeom prst="rect">
            <a:avLst/>
          </a:prstGeom>
        </p:spPr>
        <p:txBody>
          <a:bodyPr wrap="square" lIns="91430" tIns="45720" rIns="91430" bIns="45720">
            <a:spAutoFit/>
          </a:bodyPr>
          <a:lstStyle/>
          <a:p>
            <a:pPr algn="ctr"/>
            <a:r>
              <a:rPr lang="en-US" sz="3000" b="1" u="sng" spc="327" dirty="0">
                <a:solidFill>
                  <a:srgbClr val="0000FF"/>
                </a:solidFill>
                <a:latin typeface="Comic Sans MS" panose="030F0702030302020204" pitchFamily="66" charset="0"/>
                <a:ea typeface="+mj-ea"/>
                <a:cs typeface="+mj-cs"/>
              </a:rPr>
              <a:t>HANGİ PUAN TÜRÜ İÇİN</a:t>
            </a:r>
            <a:br>
              <a:rPr lang="en-US" sz="3000" b="1" u="sng" spc="327" dirty="0">
                <a:solidFill>
                  <a:srgbClr val="0000FF"/>
                </a:solidFill>
                <a:latin typeface="Comic Sans MS" panose="030F0702030302020204" pitchFamily="66" charset="0"/>
                <a:ea typeface="+mj-ea"/>
                <a:cs typeface="+mj-cs"/>
              </a:rPr>
            </a:br>
            <a:r>
              <a:rPr lang="en-US" sz="3000" b="1" u="sng" spc="327" dirty="0">
                <a:solidFill>
                  <a:srgbClr val="0000FF"/>
                </a:solidFill>
                <a:latin typeface="Comic Sans MS" panose="030F0702030302020204" pitchFamily="66" charset="0"/>
                <a:ea typeface="+mj-ea"/>
                <a:cs typeface="+mj-cs"/>
              </a:rPr>
              <a:t>HANGİ TESTLER ÇÖZÜLMELİ?</a:t>
            </a:r>
            <a:br>
              <a:rPr lang="en-US" sz="3000" b="1" u="sng" spc="327" dirty="0">
                <a:solidFill>
                  <a:srgbClr val="0000FF"/>
                </a:solidFill>
                <a:latin typeface="Comic Sans MS" panose="030F0702030302020204" pitchFamily="66" charset="0"/>
                <a:ea typeface="+mj-ea"/>
                <a:cs typeface="+mj-cs"/>
              </a:rPr>
            </a:br>
            <a:endParaRPr lang="tr-TR" dirty="0"/>
          </a:p>
        </p:txBody>
      </p:sp>
      <p:sp>
        <p:nvSpPr>
          <p:cNvPr id="3" name="Freeform 4"/>
          <p:cNvSpPr/>
          <p:nvPr/>
        </p:nvSpPr>
        <p:spPr>
          <a:xfrm>
            <a:off x="179512" y="2636912"/>
            <a:ext cx="2676884" cy="2448272"/>
          </a:xfrm>
          <a:custGeom>
            <a:avLst/>
            <a:gdLst/>
            <a:ahLst/>
            <a:cxnLst/>
            <a:rect l="l" t="t" r="r" b="b"/>
            <a:pathLst>
              <a:path w="4750130" h="4114800">
                <a:moveTo>
                  <a:pt x="0" y="0"/>
                </a:moveTo>
                <a:lnTo>
                  <a:pt x="4750130" y="0"/>
                </a:lnTo>
                <a:lnTo>
                  <a:pt x="475013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  <a:ln cap="sq">
            <a:noFill/>
            <a:prstDash val="lgDash"/>
            <a:miter/>
          </a:ln>
        </p:spPr>
        <p:txBody>
          <a:bodyPr lIns="91430" tIns="45720" rIns="91430" bIns="45720"/>
          <a:lstStyle/>
          <a:p>
            <a:pPr lvl="0"/>
            <a:endParaRPr lang="tr-TR" dirty="0" smtClean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lvl="0"/>
            <a:endParaRPr lang="tr-TR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lvl="0"/>
            <a:endParaRPr lang="tr-TR" dirty="0" smtClean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lvl="0"/>
            <a:r>
              <a:rPr lang="tr-TR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            </a:t>
            </a:r>
            <a:r>
              <a:rPr lang="tr-TR" sz="2800" b="1" dirty="0">
                <a:solidFill>
                  <a:srgbClr val="000000"/>
                </a:solidFill>
                <a:latin typeface="Comic Sans MS" panose="030F0702030302020204" pitchFamily="66" charset="0"/>
              </a:rPr>
              <a:t>EŞİT</a:t>
            </a:r>
          </a:p>
          <a:p>
            <a:pPr lvl="0"/>
            <a:r>
              <a:rPr lang="tr-TR" sz="2800" b="1" dirty="0">
                <a:solidFill>
                  <a:srgbClr val="000000"/>
                </a:solidFill>
                <a:latin typeface="Comic Sans MS" panose="030F0702030302020204" pitchFamily="66" charset="0"/>
              </a:rPr>
              <a:t>   AĞIRLIK</a:t>
            </a:r>
            <a:endParaRPr lang="en-US" sz="2800" b="1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endParaRPr lang="tr-TR" dirty="0"/>
          </a:p>
        </p:txBody>
      </p:sp>
      <p:sp>
        <p:nvSpPr>
          <p:cNvPr id="4" name="Freeform 5"/>
          <p:cNvSpPr/>
          <p:nvPr/>
        </p:nvSpPr>
        <p:spPr>
          <a:xfrm>
            <a:off x="3059848" y="3499691"/>
            <a:ext cx="765663" cy="722725"/>
          </a:xfrm>
          <a:custGeom>
            <a:avLst/>
            <a:gdLst/>
            <a:ahLst/>
            <a:cxnLst/>
            <a:rect l="l" t="t" r="r" b="b"/>
            <a:pathLst>
              <a:path w="1537570" h="1537570">
                <a:moveTo>
                  <a:pt x="0" y="0"/>
                </a:moveTo>
                <a:lnTo>
                  <a:pt x="1537570" y="0"/>
                </a:lnTo>
                <a:lnTo>
                  <a:pt x="1537570" y="1537571"/>
                </a:lnTo>
                <a:lnTo>
                  <a:pt x="0" y="153757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3"/>
          <p:cNvSpPr/>
          <p:nvPr/>
        </p:nvSpPr>
        <p:spPr>
          <a:xfrm>
            <a:off x="3707904" y="1783847"/>
            <a:ext cx="5076056" cy="4525477"/>
          </a:xfrm>
          <a:custGeom>
            <a:avLst/>
            <a:gdLst/>
            <a:ahLst/>
            <a:cxnLst/>
            <a:rect l="l" t="t" r="r" b="b"/>
            <a:pathLst>
              <a:path w="7035248" h="6842261">
                <a:moveTo>
                  <a:pt x="0" y="0"/>
                </a:moveTo>
                <a:lnTo>
                  <a:pt x="7035248" y="0"/>
                </a:lnTo>
                <a:lnTo>
                  <a:pt x="7035248" y="6842261"/>
                </a:lnTo>
                <a:lnTo>
                  <a:pt x="0" y="684226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 lIns="91430" tIns="45720" rIns="91430" bIns="45720"/>
          <a:lstStyle/>
          <a:p>
            <a:endParaRPr lang="tr-TR" sz="2000" b="1" dirty="0">
              <a:latin typeface="Comic Sans MS" panose="030F0702030302020204" pitchFamily="66" charset="0"/>
            </a:endParaRPr>
          </a:p>
          <a:p>
            <a:endParaRPr lang="tr-TR" sz="2000" b="1" dirty="0">
              <a:latin typeface="Comic Sans MS" panose="030F0702030302020204" pitchFamily="66" charset="0"/>
            </a:endParaRPr>
          </a:p>
          <a:p>
            <a:endParaRPr lang="tr-TR" sz="2000" b="1" dirty="0">
              <a:latin typeface="Comic Sans MS" panose="030F0702030302020204" pitchFamily="66" charset="0"/>
            </a:endParaRPr>
          </a:p>
          <a:p>
            <a:r>
              <a:rPr lang="tr-TR" sz="2000" b="1" dirty="0">
                <a:latin typeface="Comic Sans MS" panose="030F0702030302020204" pitchFamily="66" charset="0"/>
              </a:rPr>
              <a:t>          TYT</a:t>
            </a:r>
          </a:p>
          <a:p>
            <a:endParaRPr lang="tr-TR" sz="2000" b="1" dirty="0">
              <a:latin typeface="Comic Sans MS" panose="030F0702030302020204" pitchFamily="66" charset="0"/>
            </a:endParaRPr>
          </a:p>
          <a:p>
            <a:r>
              <a:rPr lang="tr-TR" sz="2000" b="1" dirty="0">
                <a:latin typeface="Comic Sans MS" panose="030F0702030302020204" pitchFamily="66" charset="0"/>
              </a:rPr>
              <a:t>                             </a:t>
            </a:r>
            <a:r>
              <a:rPr lang="tr-TR" b="1" dirty="0" smtClean="0">
                <a:solidFill>
                  <a:srgbClr val="008000"/>
                </a:solidFill>
                <a:latin typeface="Comic Sans MS" panose="030F0702030302020204" pitchFamily="66" charset="0"/>
              </a:rPr>
              <a:t>AYT </a:t>
            </a:r>
          </a:p>
          <a:p>
            <a:r>
              <a:rPr lang="tr-TR" b="1" dirty="0" smtClean="0">
                <a:solidFill>
                  <a:srgbClr val="008000"/>
                </a:solidFill>
                <a:latin typeface="Comic Sans MS" panose="030F0702030302020204" pitchFamily="66" charset="0"/>
              </a:rPr>
              <a:t>                             EDEBİYAT </a:t>
            </a:r>
          </a:p>
          <a:p>
            <a:r>
              <a:rPr lang="tr-TR" b="1" dirty="0">
                <a:solidFill>
                  <a:srgbClr val="008000"/>
                </a:solidFill>
                <a:latin typeface="Comic Sans MS" panose="030F0702030302020204" pitchFamily="66" charset="0"/>
              </a:rPr>
              <a:t> </a:t>
            </a:r>
            <a:r>
              <a:rPr lang="tr-TR" b="1" dirty="0" smtClean="0">
                <a:solidFill>
                  <a:srgbClr val="008000"/>
                </a:solidFill>
                <a:latin typeface="Comic Sans MS" panose="030F0702030302020204" pitchFamily="66" charset="0"/>
              </a:rPr>
              <a:t>                      SOSYAL BİLİMLER-1</a:t>
            </a:r>
          </a:p>
          <a:p>
            <a:endParaRPr lang="tr-TR" sz="2000" b="1" dirty="0">
              <a:latin typeface="Comic Sans MS" panose="030F0702030302020204" pitchFamily="66" charset="0"/>
            </a:endParaRPr>
          </a:p>
          <a:p>
            <a:r>
              <a:rPr lang="tr-TR" sz="2000" b="1" dirty="0">
                <a:latin typeface="Comic Sans MS" panose="030F0702030302020204" pitchFamily="66" charset="0"/>
              </a:rPr>
              <a:t>          </a:t>
            </a:r>
          </a:p>
          <a:p>
            <a:r>
              <a:rPr lang="tr-TR" sz="2000" b="1" dirty="0">
                <a:latin typeface="Comic Sans MS" panose="030F0702030302020204" pitchFamily="66" charset="0"/>
              </a:rPr>
              <a:t>          </a:t>
            </a:r>
            <a:r>
              <a:rPr lang="tr-TR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AYT </a:t>
            </a:r>
          </a:p>
          <a:p>
            <a:r>
              <a:rPr lang="tr-TR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    MATEMATİK</a:t>
            </a:r>
          </a:p>
          <a:p>
            <a:r>
              <a:rPr lang="tr-TR" sz="2000" b="1" dirty="0">
                <a:latin typeface="Comic Sans MS" panose="030F0702030302020204" pitchFamily="66" charset="0"/>
              </a:rPr>
              <a:t>                             </a:t>
            </a:r>
            <a:endParaRPr lang="tr-TR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66155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-30935" y="3429000"/>
            <a:ext cx="9205474" cy="3428574"/>
            <a:chOff x="0" y="0"/>
            <a:chExt cx="24547929" cy="6857149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/>
            <a:srcRect l="13632" t="29283" r="3374" b="35985"/>
            <a:stretch>
              <a:fillRect/>
            </a:stretch>
          </p:blipFill>
          <p:spPr>
            <a:xfrm>
              <a:off x="0" y="0"/>
              <a:ext cx="24547929" cy="6857149"/>
            </a:xfrm>
            <a:prstGeom prst="rect">
              <a:avLst/>
            </a:prstGeom>
          </p:spPr>
        </p:pic>
      </p:grpSp>
      <p:sp>
        <p:nvSpPr>
          <p:cNvPr id="5" name="TextBox 5"/>
          <p:cNvSpPr txBox="1"/>
          <p:nvPr/>
        </p:nvSpPr>
        <p:spPr>
          <a:xfrm>
            <a:off x="323528" y="764706"/>
            <a:ext cx="4464496" cy="22057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511840">
              <a:lnSpc>
                <a:spcPts val="4301"/>
              </a:lnSpc>
            </a:pPr>
            <a:r>
              <a:rPr lang="tr-TR" sz="3600" b="1" spc="179" dirty="0">
                <a:solidFill>
                  <a:srgbClr val="FF0000"/>
                </a:solidFill>
                <a:latin typeface="Comic Sans MS" panose="030F0702030302020204" pitchFamily="66" charset="0"/>
              </a:rPr>
              <a:t>Y</a:t>
            </a:r>
            <a:r>
              <a:rPr lang="en-US" sz="3600" b="1" spc="179" dirty="0">
                <a:solidFill>
                  <a:srgbClr val="FF0000"/>
                </a:solidFill>
                <a:latin typeface="Comic Sans MS" panose="030F0702030302020204" pitchFamily="66" charset="0"/>
              </a:rPr>
              <a:t>ÜKSEKÖĞRETİM </a:t>
            </a:r>
            <a:r>
              <a:rPr lang="tr-TR" sz="3600" b="1" spc="179" dirty="0">
                <a:solidFill>
                  <a:srgbClr val="FF0000"/>
                </a:solidFill>
                <a:latin typeface="Comic Sans MS" panose="030F0702030302020204" pitchFamily="66" charset="0"/>
              </a:rPr>
              <a:t>K</a:t>
            </a:r>
            <a:r>
              <a:rPr lang="en-US" sz="3600" b="1" spc="179" dirty="0">
                <a:solidFill>
                  <a:srgbClr val="FF0000"/>
                </a:solidFill>
                <a:latin typeface="Comic Sans MS" panose="030F0702030302020204" pitchFamily="66" charset="0"/>
              </a:rPr>
              <a:t>URUMLARI </a:t>
            </a:r>
            <a:endParaRPr lang="tr-TR" sz="3600" b="1" spc="179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defTabSz="511840">
              <a:lnSpc>
                <a:spcPts val="4301"/>
              </a:lnSpc>
            </a:pPr>
            <a:r>
              <a:rPr lang="tr-TR" sz="3600" b="1" spc="179" dirty="0">
                <a:solidFill>
                  <a:srgbClr val="FF0000"/>
                </a:solidFill>
                <a:latin typeface="Comic Sans MS" panose="030F0702030302020204" pitchFamily="66" charset="0"/>
              </a:rPr>
              <a:t>S</a:t>
            </a:r>
            <a:r>
              <a:rPr lang="en-US" sz="3600" b="1" spc="179" dirty="0">
                <a:solidFill>
                  <a:srgbClr val="FF0000"/>
                </a:solidFill>
                <a:latin typeface="Comic Sans MS" panose="030F0702030302020204" pitchFamily="66" charset="0"/>
              </a:rPr>
              <a:t>INAVI </a:t>
            </a:r>
            <a:endParaRPr lang="tr-TR" sz="3600" b="1" spc="179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defTabSz="511840">
              <a:lnSpc>
                <a:spcPts val="4301"/>
              </a:lnSpc>
            </a:pPr>
            <a:r>
              <a:rPr lang="en-US" sz="3600" b="1" spc="179" dirty="0">
                <a:solidFill>
                  <a:srgbClr val="FF0000"/>
                </a:solidFill>
                <a:latin typeface="Comic Sans MS" panose="030F0702030302020204" pitchFamily="66" charset="0"/>
              </a:rPr>
              <a:t>(</a:t>
            </a:r>
            <a:r>
              <a:rPr lang="tr-TR" sz="3600" b="1" spc="179" dirty="0">
                <a:solidFill>
                  <a:srgbClr val="FF0000"/>
                </a:solidFill>
                <a:latin typeface="Comic Sans MS" panose="030F0702030302020204" pitchFamily="66" charset="0"/>
              </a:rPr>
              <a:t>YKS</a:t>
            </a:r>
            <a:r>
              <a:rPr lang="en-US" sz="3600" b="1" spc="179" dirty="0">
                <a:solidFill>
                  <a:srgbClr val="FF0000"/>
                </a:solidFill>
                <a:latin typeface="Comic Sans MS" panose="030F0702030302020204" pitchFamily="66" charset="0"/>
              </a:rPr>
              <a:t>) NEDİR?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4571802" y="980729"/>
            <a:ext cx="4370414" cy="17312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511840">
              <a:lnSpc>
                <a:spcPts val="1500"/>
              </a:lnSpc>
            </a:pPr>
            <a:r>
              <a:rPr lang="tr-TR" sz="2800" b="1" spc="168" dirty="0">
                <a:solidFill>
                  <a:srgbClr val="0D0D0D"/>
                </a:solidFill>
                <a:latin typeface="Comic Sans MS" panose="030F0702030302020204" pitchFamily="66" charset="0"/>
              </a:rPr>
              <a:t>Ü</a:t>
            </a:r>
            <a:r>
              <a:rPr lang="en-US" sz="2800" b="1" spc="168" dirty="0" err="1">
                <a:solidFill>
                  <a:srgbClr val="0D0D0D"/>
                </a:solidFill>
                <a:latin typeface="Comic Sans MS" panose="030F0702030302020204" pitchFamily="66" charset="0"/>
              </a:rPr>
              <a:t>niversiteye</a:t>
            </a:r>
            <a:r>
              <a:rPr lang="en-US" sz="2800" b="1" spc="168" dirty="0">
                <a:solidFill>
                  <a:srgbClr val="0D0D0D"/>
                </a:solidFill>
                <a:latin typeface="Comic Sans MS" panose="030F0702030302020204" pitchFamily="66" charset="0"/>
              </a:rPr>
              <a:t> </a:t>
            </a:r>
            <a:r>
              <a:rPr lang="en-US" sz="2800" b="1" spc="168" dirty="0" err="1">
                <a:solidFill>
                  <a:srgbClr val="0D0D0D"/>
                </a:solidFill>
                <a:latin typeface="Comic Sans MS" panose="030F0702030302020204" pitchFamily="66" charset="0"/>
              </a:rPr>
              <a:t>geçiş</a:t>
            </a:r>
            <a:endParaRPr lang="tr-TR" sz="2800" b="1" spc="168" dirty="0">
              <a:solidFill>
                <a:srgbClr val="0D0D0D"/>
              </a:solidFill>
              <a:latin typeface="Comic Sans MS" panose="030F0702030302020204" pitchFamily="66" charset="0"/>
            </a:endParaRPr>
          </a:p>
          <a:p>
            <a:pPr algn="ctr" defTabSz="511840">
              <a:lnSpc>
                <a:spcPts val="1500"/>
              </a:lnSpc>
            </a:pPr>
            <a:endParaRPr lang="tr-TR" sz="2800" b="1" spc="168" dirty="0">
              <a:solidFill>
                <a:srgbClr val="0D0D0D"/>
              </a:solidFill>
              <a:latin typeface="Comic Sans MS" panose="030F0702030302020204" pitchFamily="66" charset="0"/>
            </a:endParaRPr>
          </a:p>
          <a:p>
            <a:pPr algn="ctr" defTabSz="511840">
              <a:lnSpc>
                <a:spcPts val="1500"/>
              </a:lnSpc>
            </a:pPr>
            <a:r>
              <a:rPr lang="en-US" sz="2800" b="1" spc="168" dirty="0">
                <a:solidFill>
                  <a:srgbClr val="0D0D0D"/>
                </a:solidFill>
                <a:latin typeface="Comic Sans MS" panose="030F0702030302020204" pitchFamily="66" charset="0"/>
              </a:rPr>
              <a:t> </a:t>
            </a:r>
            <a:r>
              <a:rPr lang="en-US" sz="2800" b="1" spc="168" dirty="0" err="1">
                <a:solidFill>
                  <a:srgbClr val="0D0D0D"/>
                </a:solidFill>
                <a:latin typeface="Comic Sans MS" panose="030F0702030302020204" pitchFamily="66" charset="0"/>
              </a:rPr>
              <a:t>işlemleri</a:t>
            </a:r>
            <a:r>
              <a:rPr lang="en-US" sz="2800" b="1" spc="168" dirty="0">
                <a:solidFill>
                  <a:srgbClr val="0D0D0D"/>
                </a:solidFill>
                <a:latin typeface="Comic Sans MS" panose="030F0702030302020204" pitchFamily="66" charset="0"/>
              </a:rPr>
              <a:t> </a:t>
            </a:r>
            <a:r>
              <a:rPr lang="en-US" sz="2800" b="1" spc="168" dirty="0" err="1">
                <a:solidFill>
                  <a:srgbClr val="0D0D0D"/>
                </a:solidFill>
                <a:latin typeface="Comic Sans MS" panose="030F0702030302020204" pitchFamily="66" charset="0"/>
              </a:rPr>
              <a:t>için</a:t>
            </a:r>
            <a:endParaRPr lang="tr-TR" sz="2800" b="1" spc="168" dirty="0">
              <a:solidFill>
                <a:srgbClr val="0D0D0D"/>
              </a:solidFill>
              <a:latin typeface="Comic Sans MS" panose="030F0702030302020204" pitchFamily="66" charset="0"/>
            </a:endParaRPr>
          </a:p>
          <a:p>
            <a:pPr algn="ctr" defTabSz="511840">
              <a:lnSpc>
                <a:spcPts val="1500"/>
              </a:lnSpc>
            </a:pPr>
            <a:endParaRPr lang="tr-TR" sz="2800" b="1" spc="168" dirty="0">
              <a:solidFill>
                <a:srgbClr val="0D0D0D"/>
              </a:solidFill>
              <a:latin typeface="Comic Sans MS" panose="030F0702030302020204" pitchFamily="66" charset="0"/>
            </a:endParaRPr>
          </a:p>
          <a:p>
            <a:pPr algn="ctr" defTabSz="511840">
              <a:lnSpc>
                <a:spcPts val="1500"/>
              </a:lnSpc>
            </a:pPr>
            <a:r>
              <a:rPr lang="en-US" sz="2800" b="1" spc="168" dirty="0">
                <a:solidFill>
                  <a:srgbClr val="0D0D0D"/>
                </a:solidFill>
                <a:latin typeface="Comic Sans MS" panose="030F0702030302020204" pitchFamily="66" charset="0"/>
              </a:rPr>
              <a:t> </a:t>
            </a:r>
            <a:r>
              <a:rPr lang="tr-TR" sz="2800" b="1" spc="168" dirty="0" smtClean="0">
                <a:solidFill>
                  <a:srgbClr val="0D0D0D"/>
                </a:solidFill>
                <a:latin typeface="Comic Sans MS" panose="030F0702030302020204" pitchFamily="66" charset="0"/>
              </a:rPr>
              <a:t>girilmesi gereken</a:t>
            </a:r>
            <a:endParaRPr lang="tr-TR" sz="2800" b="1" spc="168" dirty="0">
              <a:solidFill>
                <a:srgbClr val="0D0D0D"/>
              </a:solidFill>
              <a:latin typeface="Comic Sans MS" panose="030F0702030302020204" pitchFamily="66" charset="0"/>
            </a:endParaRPr>
          </a:p>
          <a:p>
            <a:pPr algn="ctr" defTabSz="511840">
              <a:lnSpc>
                <a:spcPts val="1500"/>
              </a:lnSpc>
            </a:pPr>
            <a:endParaRPr lang="tr-TR" sz="2800" b="1" spc="168" dirty="0">
              <a:solidFill>
                <a:srgbClr val="0D0D0D"/>
              </a:solidFill>
              <a:latin typeface="Comic Sans MS" panose="030F0702030302020204" pitchFamily="66" charset="0"/>
            </a:endParaRPr>
          </a:p>
          <a:p>
            <a:pPr algn="ctr" defTabSz="511840">
              <a:lnSpc>
                <a:spcPts val="1500"/>
              </a:lnSpc>
            </a:pPr>
            <a:r>
              <a:rPr lang="en-US" sz="2800" b="1" spc="168" dirty="0">
                <a:solidFill>
                  <a:srgbClr val="0D0D0D"/>
                </a:solidFill>
                <a:latin typeface="Comic Sans MS" panose="030F0702030302020204" pitchFamily="66" charset="0"/>
              </a:rPr>
              <a:t> </a:t>
            </a:r>
            <a:r>
              <a:rPr lang="en-US" sz="2800" b="1" spc="168" dirty="0" err="1">
                <a:solidFill>
                  <a:srgbClr val="0D0D0D"/>
                </a:solidFill>
                <a:latin typeface="Comic Sans MS" panose="030F0702030302020204" pitchFamily="66" charset="0"/>
              </a:rPr>
              <a:t>ve</a:t>
            </a:r>
            <a:r>
              <a:rPr lang="tr-TR" sz="2800" b="1" spc="168" dirty="0">
                <a:solidFill>
                  <a:srgbClr val="0D0D0D"/>
                </a:solidFill>
                <a:latin typeface="Comic Sans MS" panose="030F0702030302020204" pitchFamily="66" charset="0"/>
              </a:rPr>
              <a:t> </a:t>
            </a:r>
            <a:r>
              <a:rPr lang="en-US" sz="2800" b="1" u="sng" spc="168" dirty="0">
                <a:solidFill>
                  <a:srgbClr val="0D0D0D"/>
                </a:solidFill>
                <a:latin typeface="Comic Sans MS" panose="030F0702030302020204" pitchFamily="66" charset="0"/>
              </a:rPr>
              <a:t>3</a:t>
            </a:r>
            <a:r>
              <a:rPr lang="tr-TR" sz="2800" b="1" spc="168" dirty="0">
                <a:solidFill>
                  <a:srgbClr val="0D0D0D"/>
                </a:solidFill>
                <a:latin typeface="Comic Sans MS" panose="030F0702030302020204" pitchFamily="66" charset="0"/>
              </a:rPr>
              <a:t> </a:t>
            </a:r>
            <a:r>
              <a:rPr lang="en-US" sz="2800" b="1" spc="168" dirty="0" err="1">
                <a:solidFill>
                  <a:srgbClr val="0D0D0D"/>
                </a:solidFill>
                <a:latin typeface="Comic Sans MS" panose="030F0702030302020204" pitchFamily="66" charset="0"/>
              </a:rPr>
              <a:t>oturumdan</a:t>
            </a:r>
            <a:endParaRPr lang="tr-TR" sz="2800" b="1" spc="168" dirty="0">
              <a:solidFill>
                <a:srgbClr val="0D0D0D"/>
              </a:solidFill>
              <a:latin typeface="Comic Sans MS" panose="030F0702030302020204" pitchFamily="66" charset="0"/>
            </a:endParaRPr>
          </a:p>
          <a:p>
            <a:pPr algn="ctr" defTabSz="511840">
              <a:lnSpc>
                <a:spcPts val="1500"/>
              </a:lnSpc>
            </a:pPr>
            <a:endParaRPr lang="tr-TR" sz="2800" b="1" spc="168" dirty="0">
              <a:solidFill>
                <a:srgbClr val="0D0D0D"/>
              </a:solidFill>
              <a:latin typeface="Comic Sans MS" panose="030F0702030302020204" pitchFamily="66" charset="0"/>
            </a:endParaRPr>
          </a:p>
          <a:p>
            <a:pPr algn="ctr" defTabSz="511840">
              <a:lnSpc>
                <a:spcPts val="1500"/>
              </a:lnSpc>
            </a:pPr>
            <a:r>
              <a:rPr lang="en-US" sz="2800" b="1" spc="168" dirty="0">
                <a:solidFill>
                  <a:srgbClr val="0D0D0D"/>
                </a:solidFill>
                <a:latin typeface="Comic Sans MS" panose="030F0702030302020204" pitchFamily="66" charset="0"/>
              </a:rPr>
              <a:t> </a:t>
            </a:r>
            <a:r>
              <a:rPr lang="en-US" sz="2800" b="1" spc="168" dirty="0" err="1">
                <a:solidFill>
                  <a:srgbClr val="0D0D0D"/>
                </a:solidFill>
                <a:latin typeface="Comic Sans MS" panose="030F0702030302020204" pitchFamily="66" charset="0"/>
              </a:rPr>
              <a:t>oluşan</a:t>
            </a:r>
            <a:r>
              <a:rPr lang="en-US" sz="2800" b="1" spc="168" dirty="0">
                <a:solidFill>
                  <a:srgbClr val="0D0D0D"/>
                </a:solidFill>
                <a:latin typeface="Comic Sans MS" panose="030F0702030302020204" pitchFamily="66" charset="0"/>
              </a:rPr>
              <a:t> </a:t>
            </a:r>
            <a:r>
              <a:rPr lang="en-US" sz="2800" b="1" spc="168" dirty="0" err="1">
                <a:solidFill>
                  <a:srgbClr val="0D0D0D"/>
                </a:solidFill>
                <a:latin typeface="Comic Sans MS" panose="030F0702030302020204" pitchFamily="66" charset="0"/>
              </a:rPr>
              <a:t>sınavdır</a:t>
            </a:r>
            <a:r>
              <a:rPr lang="en-US" sz="2800" b="1" spc="168" dirty="0">
                <a:solidFill>
                  <a:srgbClr val="0D0D0D"/>
                </a:solidFill>
                <a:latin typeface="Comic Sans MS" panose="030F0702030302020204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59041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755576" y="260648"/>
            <a:ext cx="7992888" cy="1292662"/>
          </a:xfrm>
          <a:prstGeom prst="rect">
            <a:avLst/>
          </a:prstGeom>
        </p:spPr>
        <p:txBody>
          <a:bodyPr wrap="square" lIns="91430" tIns="45720" rIns="91430" bIns="45720">
            <a:spAutoFit/>
          </a:bodyPr>
          <a:lstStyle/>
          <a:p>
            <a:pPr lvl="0" algn="ctr"/>
            <a:r>
              <a:rPr lang="en-US" sz="3000" b="1" u="sng" spc="327" dirty="0">
                <a:solidFill>
                  <a:srgbClr val="0000FF"/>
                </a:solidFill>
                <a:latin typeface="Comic Sans MS" panose="030F0702030302020204" pitchFamily="66" charset="0"/>
              </a:rPr>
              <a:t>HANGİ PUAN TÜRÜ İÇİN</a:t>
            </a:r>
            <a:br>
              <a:rPr lang="en-US" sz="3000" b="1" u="sng" spc="327" dirty="0">
                <a:solidFill>
                  <a:srgbClr val="0000FF"/>
                </a:solidFill>
                <a:latin typeface="Comic Sans MS" panose="030F0702030302020204" pitchFamily="66" charset="0"/>
              </a:rPr>
            </a:br>
            <a:r>
              <a:rPr lang="en-US" sz="3000" b="1" u="sng" spc="327" dirty="0">
                <a:solidFill>
                  <a:srgbClr val="0000FF"/>
                </a:solidFill>
                <a:latin typeface="Comic Sans MS" panose="030F0702030302020204" pitchFamily="66" charset="0"/>
              </a:rPr>
              <a:t>HANGİ TESTLER ÇÖZÜLMELİ?</a:t>
            </a:r>
            <a:br>
              <a:rPr lang="en-US" sz="3000" b="1" u="sng" spc="327" dirty="0">
                <a:solidFill>
                  <a:srgbClr val="0000FF"/>
                </a:solidFill>
                <a:latin typeface="Comic Sans MS" panose="030F0702030302020204" pitchFamily="66" charset="0"/>
              </a:rPr>
            </a:br>
            <a:endParaRPr lang="tr-TR" dirty="0">
              <a:solidFill>
                <a:prstClr val="black"/>
              </a:solidFill>
            </a:endParaRPr>
          </a:p>
        </p:txBody>
      </p:sp>
      <p:sp>
        <p:nvSpPr>
          <p:cNvPr id="3" name="Freeform 4"/>
          <p:cNvSpPr/>
          <p:nvPr/>
        </p:nvSpPr>
        <p:spPr>
          <a:xfrm>
            <a:off x="179512" y="2636912"/>
            <a:ext cx="2304256" cy="2448272"/>
          </a:xfrm>
          <a:custGeom>
            <a:avLst/>
            <a:gdLst/>
            <a:ahLst/>
            <a:cxnLst/>
            <a:rect l="l" t="t" r="r" b="b"/>
            <a:pathLst>
              <a:path w="4750130" h="4114800">
                <a:moveTo>
                  <a:pt x="0" y="0"/>
                </a:moveTo>
                <a:lnTo>
                  <a:pt x="4750130" y="0"/>
                </a:lnTo>
                <a:lnTo>
                  <a:pt x="475013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  <a:ln cap="sq">
            <a:noFill/>
            <a:prstDash val="lgDash"/>
            <a:miter/>
          </a:ln>
        </p:spPr>
        <p:txBody>
          <a:bodyPr lIns="91430" tIns="45720" rIns="91430" bIns="45720"/>
          <a:lstStyle/>
          <a:p>
            <a:pPr lvl="0"/>
            <a:endParaRPr lang="tr-TR" dirty="0" smtClean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lvl="0"/>
            <a:endParaRPr lang="tr-TR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lvl="0"/>
            <a:endParaRPr lang="tr-TR" dirty="0" smtClean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lvl="0"/>
            <a:r>
              <a:rPr lang="tr-TR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    </a:t>
            </a:r>
            <a:r>
              <a:rPr lang="tr-TR" sz="2400" b="1" dirty="0">
                <a:solidFill>
                  <a:srgbClr val="000000"/>
                </a:solidFill>
                <a:latin typeface="Comic Sans MS" panose="030F0702030302020204" pitchFamily="66" charset="0"/>
              </a:rPr>
              <a:t>YABANCI</a:t>
            </a:r>
          </a:p>
          <a:p>
            <a:pPr lvl="0"/>
            <a:r>
              <a:rPr lang="tr-TR" sz="2400" b="1" dirty="0">
                <a:solidFill>
                  <a:srgbClr val="000000"/>
                </a:solidFill>
                <a:latin typeface="Comic Sans MS" panose="030F0702030302020204" pitchFamily="66" charset="0"/>
              </a:rPr>
              <a:t>      DİL</a:t>
            </a:r>
            <a:endParaRPr lang="en-US" sz="2400" b="1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endParaRPr lang="tr-TR" dirty="0"/>
          </a:p>
        </p:txBody>
      </p:sp>
      <p:sp>
        <p:nvSpPr>
          <p:cNvPr id="4" name="Freeform 5"/>
          <p:cNvSpPr/>
          <p:nvPr/>
        </p:nvSpPr>
        <p:spPr>
          <a:xfrm>
            <a:off x="2555777" y="3499691"/>
            <a:ext cx="720081" cy="722725"/>
          </a:xfrm>
          <a:custGeom>
            <a:avLst/>
            <a:gdLst/>
            <a:ahLst/>
            <a:cxnLst/>
            <a:rect l="l" t="t" r="r" b="b"/>
            <a:pathLst>
              <a:path w="1537570" h="1537570">
                <a:moveTo>
                  <a:pt x="0" y="0"/>
                </a:moveTo>
                <a:lnTo>
                  <a:pt x="1537570" y="0"/>
                </a:lnTo>
                <a:lnTo>
                  <a:pt x="1537570" y="1537571"/>
                </a:lnTo>
                <a:lnTo>
                  <a:pt x="0" y="153757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3"/>
          <p:cNvSpPr/>
          <p:nvPr/>
        </p:nvSpPr>
        <p:spPr>
          <a:xfrm>
            <a:off x="3419878" y="2636912"/>
            <a:ext cx="5328593" cy="2448272"/>
          </a:xfrm>
          <a:custGeom>
            <a:avLst/>
            <a:gdLst/>
            <a:ahLst/>
            <a:cxnLst/>
            <a:rect l="l" t="t" r="r" b="b"/>
            <a:pathLst>
              <a:path w="8657398" h="3549533">
                <a:moveTo>
                  <a:pt x="0" y="0"/>
                </a:moveTo>
                <a:lnTo>
                  <a:pt x="8657399" y="0"/>
                </a:lnTo>
                <a:lnTo>
                  <a:pt x="8657399" y="3549533"/>
                </a:lnTo>
                <a:lnTo>
                  <a:pt x="0" y="354953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 lIns="91430" tIns="45720" rIns="91430" bIns="45720"/>
          <a:lstStyle/>
          <a:p>
            <a:r>
              <a:rPr lang="tr-TR" sz="2800" b="1" dirty="0">
                <a:latin typeface="Comic Sans MS" panose="030F0702030302020204" pitchFamily="66" charset="0"/>
              </a:rPr>
              <a:t>     </a:t>
            </a:r>
          </a:p>
          <a:p>
            <a:r>
              <a:rPr lang="tr-TR" sz="2800" b="1" dirty="0">
                <a:latin typeface="Comic Sans MS" panose="030F0702030302020204" pitchFamily="66" charset="0"/>
              </a:rPr>
              <a:t>    </a:t>
            </a:r>
          </a:p>
          <a:p>
            <a:r>
              <a:rPr lang="tr-TR" sz="2800" b="1" dirty="0">
                <a:latin typeface="Comic Sans MS" panose="030F0702030302020204" pitchFamily="66" charset="0"/>
              </a:rPr>
              <a:t>      </a:t>
            </a:r>
            <a:r>
              <a:rPr lang="tr-TR" sz="2800" b="1" dirty="0">
                <a:solidFill>
                  <a:srgbClr val="FF00FF"/>
                </a:solidFill>
                <a:latin typeface="Comic Sans MS" panose="030F0702030302020204" pitchFamily="66" charset="0"/>
              </a:rPr>
              <a:t>TYT</a:t>
            </a:r>
            <a:r>
              <a:rPr lang="tr-TR" sz="2800" b="1" dirty="0">
                <a:latin typeface="Comic Sans MS" panose="030F0702030302020204" pitchFamily="66" charset="0"/>
              </a:rPr>
              <a:t>            </a:t>
            </a:r>
            <a:r>
              <a:rPr lang="tr-TR" sz="2400" b="1" dirty="0">
                <a:solidFill>
                  <a:srgbClr val="008000"/>
                </a:solidFill>
                <a:latin typeface="Comic Sans MS" panose="030F0702030302020204" pitchFamily="66" charset="0"/>
              </a:rPr>
              <a:t>AYT</a:t>
            </a:r>
          </a:p>
          <a:p>
            <a:r>
              <a:rPr lang="tr-TR" sz="2400" b="1" dirty="0">
                <a:solidFill>
                  <a:srgbClr val="008000"/>
                </a:solidFill>
                <a:latin typeface="Comic Sans MS" panose="030F0702030302020204" pitchFamily="66" charset="0"/>
              </a:rPr>
              <a:t>                     YABANCI DİL</a:t>
            </a:r>
          </a:p>
        </p:txBody>
      </p:sp>
    </p:spTree>
    <p:extLst>
      <p:ext uri="{BB962C8B-B14F-4D97-AF65-F5344CB8AC3E}">
        <p14:creationId xmlns:p14="http://schemas.microsoft.com/office/powerpoint/2010/main" val="34592608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5557652"/>
              </p:ext>
            </p:extLst>
          </p:nvPr>
        </p:nvGraphicFramePr>
        <p:xfrm>
          <a:off x="395536" y="548680"/>
          <a:ext cx="8424936" cy="5974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311"/>
                <a:gridCol w="1728192"/>
                <a:gridCol w="1296144"/>
                <a:gridCol w="1368153"/>
                <a:gridCol w="1224136"/>
              </a:tblGrid>
              <a:tr h="1463040">
                <a:tc>
                  <a:txBody>
                    <a:bodyPr/>
                    <a:lstStyle/>
                    <a:p>
                      <a:pPr algn="ctr"/>
                      <a:endParaRPr lang="tr-TR" sz="1600" b="1" dirty="0" smtClean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tr-TR" sz="1800" b="1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Aday,</a:t>
                      </a:r>
                      <a:r>
                        <a:rPr lang="tr-TR" sz="1800" b="1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yerleşmeyi hedeflediği programın puan türünü dikkate alarak</a:t>
                      </a:r>
                      <a:endParaRPr lang="tr-TR" sz="1800" b="1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3399FF">
                            <a:tint val="66000"/>
                            <a:satMod val="160000"/>
                          </a:srgbClr>
                        </a:gs>
                        <a:gs pos="50000">
                          <a:srgbClr val="3399FF">
                            <a:tint val="44500"/>
                            <a:satMod val="160000"/>
                          </a:srgbClr>
                        </a:gs>
                        <a:gs pos="100000">
                          <a:srgbClr val="3399FF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r-TR" sz="1800" b="1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tr-TR" sz="1800" b="1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Türk Dili ve Edebiyatı-Sosyal </a:t>
                      </a:r>
                    </a:p>
                    <a:p>
                      <a:pPr algn="ctr"/>
                      <a:r>
                        <a:rPr lang="tr-TR" sz="1800" b="1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Bilimler-1</a:t>
                      </a:r>
                      <a:endParaRPr lang="tr-TR" sz="1800" b="1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AFFB25">
                            <a:shade val="30000"/>
                            <a:satMod val="115000"/>
                          </a:srgbClr>
                        </a:gs>
                        <a:gs pos="50000">
                          <a:srgbClr val="AFFB25">
                            <a:shade val="67500"/>
                            <a:satMod val="115000"/>
                          </a:srgbClr>
                        </a:gs>
                        <a:gs pos="100000">
                          <a:srgbClr val="AFFB25">
                            <a:shade val="100000"/>
                            <a:satMod val="115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r-TR" sz="1800" b="1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tr-TR" sz="1800" b="1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Sosyal Bilimler-2</a:t>
                      </a:r>
                      <a:endParaRPr lang="tr-TR" sz="1800" b="1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AFFB25">
                            <a:shade val="30000"/>
                            <a:satMod val="115000"/>
                          </a:srgbClr>
                        </a:gs>
                        <a:gs pos="50000">
                          <a:srgbClr val="AFFB25">
                            <a:shade val="67500"/>
                            <a:satMod val="115000"/>
                          </a:srgbClr>
                        </a:gs>
                        <a:gs pos="100000">
                          <a:srgbClr val="AFFB25">
                            <a:shade val="100000"/>
                            <a:satMod val="115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r-TR" sz="1800" b="1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tr-TR" sz="1800" b="1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Matematik</a:t>
                      </a:r>
                      <a:endParaRPr lang="tr-TR" sz="1800" b="1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AFFB25">
                            <a:shade val="30000"/>
                            <a:satMod val="115000"/>
                          </a:srgbClr>
                        </a:gs>
                        <a:gs pos="50000">
                          <a:srgbClr val="AFFB25">
                            <a:shade val="67500"/>
                            <a:satMod val="115000"/>
                          </a:srgbClr>
                        </a:gs>
                        <a:gs pos="100000">
                          <a:srgbClr val="AFFB25">
                            <a:shade val="100000"/>
                            <a:satMod val="115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r-TR" sz="1800" b="1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tr-TR" sz="1800" b="1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Fen Bilimleri</a:t>
                      </a:r>
                      <a:endParaRPr lang="tr-TR" sz="1800" b="1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AFFB25">
                            <a:shade val="30000"/>
                            <a:satMod val="115000"/>
                          </a:srgbClr>
                        </a:gs>
                        <a:gs pos="50000">
                          <a:srgbClr val="AFFB25">
                            <a:shade val="67500"/>
                            <a:satMod val="115000"/>
                          </a:srgbClr>
                        </a:gs>
                        <a:gs pos="100000">
                          <a:srgbClr val="AFFB25">
                            <a:shade val="100000"/>
                            <a:satMod val="115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algn="l"/>
                      <a:r>
                        <a:rPr lang="tr-TR" sz="1800" b="1" dirty="0" smtClean="0">
                          <a:latin typeface="Comic Sans MS" panose="030F0702030302020204" pitchFamily="66" charset="0"/>
                        </a:rPr>
                        <a:t>Sözel Puan için</a:t>
                      </a:r>
                    </a:p>
                    <a:p>
                      <a:pPr algn="l"/>
                      <a:endParaRPr lang="tr-TR" sz="1600" b="1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800" b="1" dirty="0" smtClean="0">
                          <a:latin typeface="Comic Sans MS" panose="030F0702030302020204" pitchFamily="66" charset="0"/>
                        </a:rPr>
                        <a:t>x</a:t>
                      </a:r>
                      <a:endParaRPr lang="tr-TR" sz="2800" b="1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800" b="1" dirty="0" smtClean="0">
                          <a:latin typeface="Comic Sans MS" panose="030F0702030302020204" pitchFamily="66" charset="0"/>
                        </a:rPr>
                        <a:t>x</a:t>
                      </a:r>
                      <a:endParaRPr lang="tr-TR" sz="2800" b="1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r-TR" sz="2800" b="1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r-TR" sz="2800" b="1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FF9900"/>
                    </a:solidFill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algn="l"/>
                      <a:r>
                        <a:rPr lang="tr-TR" sz="1800" b="1" dirty="0" smtClean="0">
                          <a:latin typeface="Comic Sans MS" panose="030F0702030302020204" pitchFamily="66" charset="0"/>
                        </a:rPr>
                        <a:t>Sayısal</a:t>
                      </a:r>
                      <a:r>
                        <a:rPr lang="tr-TR" sz="1800" b="1" baseline="0" dirty="0" smtClean="0">
                          <a:latin typeface="Comic Sans MS" panose="030F0702030302020204" pitchFamily="66" charset="0"/>
                        </a:rPr>
                        <a:t> Puan için</a:t>
                      </a:r>
                    </a:p>
                    <a:p>
                      <a:pPr algn="l"/>
                      <a:endParaRPr lang="tr-TR" sz="1600" b="1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r-TR" sz="2800" b="1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r-TR" sz="2800" b="1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800" b="1" dirty="0" smtClean="0">
                          <a:latin typeface="Comic Sans MS" panose="030F0702030302020204" pitchFamily="66" charset="0"/>
                        </a:rPr>
                        <a:t>x</a:t>
                      </a:r>
                      <a:endParaRPr lang="tr-TR" sz="2800" b="1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800" b="1" dirty="0" smtClean="0">
                          <a:latin typeface="Comic Sans MS" panose="030F0702030302020204" pitchFamily="66" charset="0"/>
                        </a:rPr>
                        <a:t>x</a:t>
                      </a:r>
                      <a:endParaRPr lang="tr-TR" sz="2800" b="1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algn="l"/>
                      <a:r>
                        <a:rPr lang="tr-TR" sz="1800" b="1" dirty="0" smtClean="0">
                          <a:latin typeface="Comic Sans MS" panose="030F0702030302020204" pitchFamily="66" charset="0"/>
                        </a:rPr>
                        <a:t>Eşit Ağırlık Puanı için</a:t>
                      </a:r>
                    </a:p>
                    <a:p>
                      <a:pPr algn="l"/>
                      <a:endParaRPr lang="tr-TR" sz="1800" b="1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800" b="1" dirty="0" smtClean="0">
                          <a:latin typeface="Comic Sans MS" panose="030F0702030302020204" pitchFamily="66" charset="0"/>
                        </a:rPr>
                        <a:t>x</a:t>
                      </a:r>
                      <a:endParaRPr lang="tr-TR" sz="2800" b="1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r-TR" sz="2800" b="1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800" b="1" dirty="0" smtClean="0">
                          <a:latin typeface="Comic Sans MS" panose="030F0702030302020204" pitchFamily="66" charset="0"/>
                        </a:rPr>
                        <a:t>x</a:t>
                      </a:r>
                      <a:endParaRPr lang="tr-TR" sz="2800" b="1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r-TR" sz="2800" b="1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</a:tr>
              <a:tr h="883920">
                <a:tc>
                  <a:txBody>
                    <a:bodyPr/>
                    <a:lstStyle/>
                    <a:p>
                      <a:pPr algn="l"/>
                      <a:r>
                        <a:rPr lang="tr-TR" sz="1800" b="1" dirty="0" err="1" smtClean="0">
                          <a:latin typeface="Comic Sans MS" panose="030F0702030302020204" pitchFamily="66" charset="0"/>
                        </a:rPr>
                        <a:t>Sözel+Eşit</a:t>
                      </a:r>
                      <a:r>
                        <a:rPr lang="tr-TR" sz="1800" b="1" dirty="0" smtClean="0">
                          <a:latin typeface="Comic Sans MS" panose="030F0702030302020204" pitchFamily="66" charset="0"/>
                        </a:rPr>
                        <a:t> Ağırlık</a:t>
                      </a:r>
                      <a:r>
                        <a:rPr lang="tr-TR" sz="1800" b="1" baseline="0" dirty="0" smtClean="0">
                          <a:latin typeface="Comic Sans MS" panose="030F0702030302020204" pitchFamily="66" charset="0"/>
                        </a:rPr>
                        <a:t> Puanı için</a:t>
                      </a:r>
                    </a:p>
                    <a:p>
                      <a:pPr algn="l"/>
                      <a:endParaRPr lang="tr-TR" sz="1600" b="1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r-TR" sz="1000" b="1" dirty="0" smtClean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tr-TR" sz="2800" b="1" dirty="0" smtClean="0">
                          <a:latin typeface="Comic Sans MS" panose="030F0702030302020204" pitchFamily="66" charset="0"/>
                        </a:rPr>
                        <a:t>x</a:t>
                      </a:r>
                      <a:endParaRPr lang="tr-TR" sz="2800" b="1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r-TR" sz="1000" b="1" dirty="0" smtClean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tr-TR" sz="2800" b="1" dirty="0" smtClean="0">
                          <a:latin typeface="Comic Sans MS" panose="030F0702030302020204" pitchFamily="66" charset="0"/>
                        </a:rPr>
                        <a:t>x</a:t>
                      </a:r>
                      <a:endParaRPr lang="tr-TR" sz="2800" b="1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r-TR" sz="1000" b="1" dirty="0" smtClean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tr-TR" sz="2800" b="1" dirty="0" smtClean="0">
                          <a:latin typeface="Comic Sans MS" panose="030F0702030302020204" pitchFamily="66" charset="0"/>
                        </a:rPr>
                        <a:t>x</a:t>
                      </a:r>
                      <a:endParaRPr lang="tr-TR" sz="2800" b="1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r-TR" sz="2800" b="1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8839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1" dirty="0" smtClean="0">
                          <a:latin typeface="Comic Sans MS" panose="030F0702030302020204" pitchFamily="66" charset="0"/>
                        </a:rPr>
                        <a:t>Sayısal+</a:t>
                      </a:r>
                      <a:r>
                        <a:rPr kumimoji="0" lang="tr-TR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Eşit Ağırlık Puanı için</a:t>
                      </a:r>
                    </a:p>
                    <a:p>
                      <a:pPr algn="l"/>
                      <a:endParaRPr lang="tr-TR" sz="1600" b="1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r-TR" sz="1000" b="1" dirty="0" smtClean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tr-TR" sz="2800" b="1" dirty="0" smtClean="0">
                          <a:latin typeface="Comic Sans MS" panose="030F0702030302020204" pitchFamily="66" charset="0"/>
                        </a:rPr>
                        <a:t>x</a:t>
                      </a:r>
                      <a:endParaRPr lang="tr-TR" sz="2800" b="1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r-TR" sz="2800" b="1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r-TR" sz="1000" b="1" dirty="0" smtClean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tr-TR" sz="2800" b="1" dirty="0" smtClean="0">
                          <a:latin typeface="Comic Sans MS" panose="030F0702030302020204" pitchFamily="66" charset="0"/>
                        </a:rPr>
                        <a:t>x</a:t>
                      </a:r>
                      <a:endParaRPr lang="tr-TR" sz="2800" b="1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r-TR" sz="1000" b="1" dirty="0" smtClean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tr-TR" sz="2800" b="1" dirty="0" smtClean="0">
                          <a:latin typeface="Comic Sans MS" panose="030F0702030302020204" pitchFamily="66" charset="0"/>
                        </a:rPr>
                        <a:t>x</a:t>
                      </a:r>
                      <a:endParaRPr lang="tr-TR" sz="2800" b="1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8839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Sözel+Sayısal+Eşit</a:t>
                      </a:r>
                      <a:r>
                        <a:rPr kumimoji="0" lang="tr-TR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Ağırlık Puanı için</a:t>
                      </a:r>
                    </a:p>
                    <a:p>
                      <a:pPr algn="l"/>
                      <a:endParaRPr lang="tr-TR" sz="1600" b="1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r-TR" sz="1000" b="1" dirty="0" smtClean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tr-TR" sz="2800" b="1" dirty="0" smtClean="0">
                          <a:latin typeface="Comic Sans MS" panose="030F0702030302020204" pitchFamily="66" charset="0"/>
                        </a:rPr>
                        <a:t>x</a:t>
                      </a:r>
                      <a:endParaRPr lang="tr-TR" sz="2800" b="1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r-TR" sz="1000" b="1" dirty="0" smtClean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tr-TR" sz="2800" b="1" dirty="0" smtClean="0">
                          <a:latin typeface="Comic Sans MS" panose="030F0702030302020204" pitchFamily="66" charset="0"/>
                        </a:rPr>
                        <a:t>x</a:t>
                      </a:r>
                      <a:endParaRPr lang="tr-TR" sz="2800" b="1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r-TR" sz="1000" b="1" dirty="0" smtClean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tr-TR" sz="2800" b="1" dirty="0" smtClean="0">
                          <a:latin typeface="Comic Sans MS" panose="030F0702030302020204" pitchFamily="66" charset="0"/>
                        </a:rPr>
                        <a:t>x</a:t>
                      </a:r>
                      <a:endParaRPr lang="tr-TR" sz="2800" b="1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r-TR" sz="1000" b="1" dirty="0" smtClean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tr-TR" sz="2800" b="1" dirty="0" smtClean="0">
                          <a:latin typeface="Comic Sans MS" panose="030F0702030302020204" pitchFamily="66" charset="0"/>
                        </a:rPr>
                        <a:t>x</a:t>
                      </a:r>
                      <a:endParaRPr lang="tr-TR" sz="2800" b="1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FF99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53354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801737" y="892185"/>
            <a:ext cx="264802" cy="5091275"/>
          </a:xfrm>
          <a:custGeom>
            <a:avLst/>
            <a:gdLst/>
            <a:ahLst/>
            <a:cxnLst/>
            <a:rect l="l" t="t" r="r" b="b"/>
            <a:pathLst>
              <a:path w="529603" h="7636912">
                <a:moveTo>
                  <a:pt x="0" y="0"/>
                </a:moveTo>
                <a:lnTo>
                  <a:pt x="529603" y="0"/>
                </a:lnTo>
                <a:lnTo>
                  <a:pt x="529603" y="7636912"/>
                </a:lnTo>
                <a:lnTo>
                  <a:pt x="0" y="76369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l="-671003" r="-671003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5227123" y="1878519"/>
            <a:ext cx="3553640" cy="3156817"/>
          </a:xfrm>
          <a:custGeom>
            <a:avLst/>
            <a:gdLst/>
            <a:ahLst/>
            <a:cxnLst/>
            <a:rect l="l" t="t" r="r" b="b"/>
            <a:pathLst>
              <a:path w="7107279" h="4735225">
                <a:moveTo>
                  <a:pt x="0" y="0"/>
                </a:moveTo>
                <a:lnTo>
                  <a:pt x="7107280" y="0"/>
                </a:lnTo>
                <a:lnTo>
                  <a:pt x="7107280" y="4735224"/>
                </a:lnTo>
                <a:lnTo>
                  <a:pt x="0" y="473522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432075" y="511507"/>
            <a:ext cx="4139937" cy="11079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511952"/>
            <a:r>
              <a:rPr lang="en-US" sz="2400" b="1" spc="179" dirty="0">
                <a:latin typeface="Comic Sans MS" panose="030F0702030302020204" pitchFamily="66" charset="0"/>
              </a:rPr>
              <a:t>ORTAÖĞRET</a:t>
            </a:r>
            <a:r>
              <a:rPr lang="tr-TR" sz="2400" b="1" spc="179" dirty="0">
                <a:latin typeface="Comic Sans MS" panose="030F0702030302020204" pitchFamily="66" charset="0"/>
              </a:rPr>
              <a:t>İ</a:t>
            </a:r>
            <a:r>
              <a:rPr lang="en-US" sz="2400" b="1" spc="179" dirty="0">
                <a:latin typeface="Comic Sans MS" panose="030F0702030302020204" pitchFamily="66" charset="0"/>
              </a:rPr>
              <a:t>M BAŞARI PUANININ (OBP) HESAPLANMASI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432091" y="2276872"/>
            <a:ext cx="4211943" cy="41678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511952">
              <a:lnSpc>
                <a:spcPts val="2508"/>
              </a:lnSpc>
            </a:pPr>
            <a:r>
              <a:rPr lang="en-US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Ortaöğretim</a:t>
            </a:r>
            <a:r>
              <a:rPr 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Başarı</a:t>
            </a:r>
            <a:r>
              <a:rPr 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Puanının</a:t>
            </a:r>
            <a:r>
              <a:rPr 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hesaplanması</a:t>
            </a:r>
            <a:r>
              <a:rPr 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öğrencinin</a:t>
            </a:r>
            <a:r>
              <a:rPr 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lise</a:t>
            </a:r>
            <a:r>
              <a:rPr 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  <a:t> diploma </a:t>
            </a:r>
            <a:r>
              <a:rPr lang="en-US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puanına</a:t>
            </a:r>
            <a:r>
              <a:rPr 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göre</a:t>
            </a:r>
            <a:r>
              <a:rPr 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yapılmaktadır</a:t>
            </a:r>
            <a:r>
              <a:rPr 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  <a:t>.</a:t>
            </a:r>
          </a:p>
          <a:p>
            <a:pPr defTabSz="511952">
              <a:lnSpc>
                <a:spcPts val="2508"/>
              </a:lnSpc>
            </a:pPr>
            <a:endParaRPr lang="en-US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defTabSz="511952">
              <a:lnSpc>
                <a:spcPts val="2508"/>
              </a:lnSpc>
            </a:pPr>
            <a:r>
              <a:rPr 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  <a:t>OBP </a:t>
            </a:r>
            <a:r>
              <a:rPr lang="en-US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hesaplamasının</a:t>
            </a:r>
            <a:r>
              <a:rPr 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kısa</a:t>
            </a:r>
            <a:r>
              <a:rPr 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yolu</a:t>
            </a:r>
            <a:r>
              <a:rPr 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öğrencinin</a:t>
            </a:r>
            <a:r>
              <a:rPr 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  <a:t> diploma </a:t>
            </a:r>
            <a:r>
              <a:rPr lang="en-US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notu</a:t>
            </a:r>
            <a:r>
              <a:rPr 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ile</a:t>
            </a:r>
            <a:r>
              <a:rPr 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  <a:t> 0,6'nın </a:t>
            </a:r>
            <a:r>
              <a:rPr lang="en-US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çarpılmasıdır</a:t>
            </a:r>
            <a:r>
              <a:rPr 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  <a:t>. </a:t>
            </a:r>
            <a:r>
              <a:rPr lang="en-US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Elde</a:t>
            </a:r>
            <a:r>
              <a:rPr 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edilen</a:t>
            </a:r>
            <a:r>
              <a:rPr 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sonuç</a:t>
            </a:r>
            <a:r>
              <a:rPr 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eklenecek</a:t>
            </a:r>
            <a:r>
              <a:rPr 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puanı</a:t>
            </a:r>
            <a:r>
              <a:rPr 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verir</a:t>
            </a:r>
            <a:r>
              <a:rPr 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  <a:t>.</a:t>
            </a:r>
          </a:p>
          <a:p>
            <a:pPr defTabSz="511952">
              <a:lnSpc>
                <a:spcPts val="2508"/>
              </a:lnSpc>
            </a:pPr>
            <a:r>
              <a:rPr lang="en-US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Örneğin</a:t>
            </a:r>
            <a:r>
              <a:rPr 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  <a:t>; diploma </a:t>
            </a:r>
            <a:r>
              <a:rPr lang="en-US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notu</a:t>
            </a:r>
            <a:r>
              <a:rPr 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  <a:t> 90 </a:t>
            </a:r>
            <a:r>
              <a:rPr lang="en-US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olan</a:t>
            </a:r>
            <a:r>
              <a:rPr 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öğrenciye</a:t>
            </a:r>
            <a:r>
              <a:rPr 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bu</a:t>
            </a:r>
            <a:r>
              <a:rPr 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durumda</a:t>
            </a:r>
            <a:r>
              <a:rPr 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  <a:t> 90 x 0,6 = 54 OBP </a:t>
            </a:r>
            <a:r>
              <a:rPr lang="en-US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eklenecek</a:t>
            </a:r>
            <a:r>
              <a:rPr 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demektir</a:t>
            </a:r>
            <a:r>
              <a:rPr lang="en-US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.</a:t>
            </a:r>
            <a:endParaRPr lang="tr-TR" b="1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defTabSz="511952">
              <a:lnSpc>
                <a:spcPts val="2508"/>
              </a:lnSpc>
            </a:pPr>
            <a:endParaRPr lang="tr-TR" b="1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 defTabSz="511952">
              <a:lnSpc>
                <a:spcPts val="2508"/>
              </a:lnSpc>
            </a:pPr>
            <a:r>
              <a:rPr lang="tr-TR" b="1" u="sng" dirty="0" smtClean="0">
                <a:latin typeface="Comic Sans MS" panose="030F0702030302020204" pitchFamily="66" charset="0"/>
              </a:rPr>
              <a:t>EN DÜŞÜK 30, EN YÜKSEK 60</a:t>
            </a:r>
            <a:endParaRPr lang="en-US" b="1" u="sng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3176056"/>
      </p:ext>
    </p:extLst>
  </p:cSld>
  <p:clrMapOvr>
    <a:masterClrMapping/>
  </p:clrMapOvr>
  <p:transition>
    <p:wipe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" y="1"/>
            <a:ext cx="4807527" cy="569492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7555" y="6"/>
            <a:ext cx="3296155" cy="520867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3683" y="6"/>
            <a:ext cx="1040318" cy="520867"/>
          </a:xfrm>
          <a:prstGeom prst="rect">
            <a:avLst/>
          </a:prstGeom>
        </p:spPr>
      </p:pic>
      <p:sp>
        <p:nvSpPr>
          <p:cNvPr id="9" name="Metin kutusu 8"/>
          <p:cNvSpPr txBox="1"/>
          <p:nvPr/>
        </p:nvSpPr>
        <p:spPr>
          <a:xfrm>
            <a:off x="4447324" y="100081"/>
            <a:ext cx="5569527" cy="400110"/>
          </a:xfrm>
          <a:prstGeom prst="rect">
            <a:avLst/>
          </a:prstGeom>
          <a:noFill/>
        </p:spPr>
        <p:txBody>
          <a:bodyPr wrap="square" lIns="91430" tIns="45720" rIns="91430" bIns="45720" rtlCol="0">
            <a:spAutoFit/>
          </a:bodyPr>
          <a:lstStyle/>
          <a:p>
            <a:pPr algn="ctr"/>
            <a:r>
              <a:rPr lang="tr-TR" sz="2000" b="1" dirty="0">
                <a:solidFill>
                  <a:srgbClr val="FFFF00"/>
                </a:solidFill>
                <a:latin typeface="Comic Sans MS" panose="030F0702030302020204" pitchFamily="66" charset="0"/>
              </a:rPr>
              <a:t>YKS 2024</a:t>
            </a:r>
          </a:p>
        </p:txBody>
      </p:sp>
      <p:sp>
        <p:nvSpPr>
          <p:cNvPr id="23" name="Metin kutusu 22"/>
          <p:cNvSpPr txBox="1"/>
          <p:nvPr/>
        </p:nvSpPr>
        <p:spPr>
          <a:xfrm>
            <a:off x="0" y="60378"/>
            <a:ext cx="4156364" cy="400110"/>
          </a:xfrm>
          <a:prstGeom prst="rect">
            <a:avLst/>
          </a:prstGeom>
          <a:noFill/>
        </p:spPr>
        <p:txBody>
          <a:bodyPr wrap="square" lIns="91430" tIns="45720" rIns="91430" bIns="45720" rtlCol="0">
            <a:spAutoFit/>
          </a:bodyPr>
          <a:lstStyle/>
          <a:p>
            <a:pPr algn="ctr"/>
            <a:r>
              <a:rPr lang="tr-TR" sz="2000" b="1" dirty="0">
                <a:solidFill>
                  <a:srgbClr val="FFFF00"/>
                </a:solidFill>
                <a:latin typeface="Comic Sans MS" panose="030F0702030302020204" pitchFamily="66" charset="0"/>
              </a:rPr>
              <a:t>0,5 NET KURALI NEDİR?</a:t>
            </a:r>
          </a:p>
        </p:txBody>
      </p:sp>
      <p:cxnSp>
        <p:nvCxnSpPr>
          <p:cNvPr id="13" name="Düz Bağlayıcı 12"/>
          <p:cNvCxnSpPr/>
          <p:nvPr/>
        </p:nvCxnSpPr>
        <p:spPr>
          <a:xfrm flipH="1">
            <a:off x="4512254" y="1978406"/>
            <a:ext cx="40748" cy="4308714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Dikdörtgen 13"/>
          <p:cNvSpPr/>
          <p:nvPr/>
        </p:nvSpPr>
        <p:spPr>
          <a:xfrm>
            <a:off x="557749" y="985892"/>
            <a:ext cx="3257550" cy="4714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20" rIns="91430" bIns="45720" rtlCol="0" anchor="ctr"/>
          <a:lstStyle/>
          <a:p>
            <a:pPr algn="ctr"/>
            <a:r>
              <a:rPr lang="tr-TR" b="1" dirty="0" smtClean="0">
                <a:solidFill>
                  <a:prstClr val="white"/>
                </a:solidFill>
                <a:latin typeface="Comic Sans MS" panose="030F0702030302020204" pitchFamily="66" charset="0"/>
              </a:rPr>
              <a:t>   </a:t>
            </a:r>
            <a:r>
              <a:rPr lang="tr-TR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TYT 0,5 NET KURALI</a:t>
            </a:r>
            <a:endParaRPr lang="tr-TR" b="1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27" name="Dikdörtgen 26"/>
          <p:cNvSpPr/>
          <p:nvPr/>
        </p:nvSpPr>
        <p:spPr>
          <a:xfrm>
            <a:off x="5237016" y="985892"/>
            <a:ext cx="3257550" cy="4714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20" rIns="91430" bIns="45720" rtlCol="0" anchor="ctr"/>
          <a:lstStyle/>
          <a:p>
            <a:pPr algn="ctr"/>
            <a:r>
              <a:rPr lang="tr-TR" b="1" dirty="0" smtClean="0">
                <a:solidFill>
                  <a:prstClr val="white"/>
                </a:solidFill>
                <a:latin typeface="Comic Sans MS" panose="030F0702030302020204" pitchFamily="66" charset="0"/>
              </a:rPr>
              <a:t>     </a:t>
            </a:r>
            <a:r>
              <a:rPr lang="tr-TR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AYT 0,5 NET KURALI</a:t>
            </a:r>
            <a:endParaRPr lang="tr-TR" b="1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16" name="Metin kutusu 15"/>
          <p:cNvSpPr txBox="1"/>
          <p:nvPr/>
        </p:nvSpPr>
        <p:spPr>
          <a:xfrm>
            <a:off x="179428" y="1873668"/>
            <a:ext cx="4267909" cy="2308324"/>
          </a:xfrm>
          <a:prstGeom prst="rect">
            <a:avLst/>
          </a:prstGeom>
          <a:noFill/>
        </p:spPr>
        <p:txBody>
          <a:bodyPr wrap="square" lIns="91430" tIns="45720" rIns="91430" bIns="45720" rtlCol="0">
            <a:spAutoFit/>
          </a:bodyPr>
          <a:lstStyle/>
          <a:p>
            <a:pPr algn="ctr"/>
            <a:r>
              <a:rPr lang="tr-TR" sz="1600" b="1" dirty="0">
                <a:solidFill>
                  <a:srgbClr val="00B050"/>
                </a:solidFill>
                <a:latin typeface="Comic Sans MS" panose="030F0702030302020204" pitchFamily="66" charset="0"/>
              </a:rPr>
              <a:t>TYT PUAN TÜRÜNDE ADAYLARIN PUANLARININ HESAPLANABİLMESİ İÇİN TÜRKÇE VEYA MATEMATİK DERSİNİN HERHANGİ BİRİNDEN 0,5 NET(HAM PUAN) YAPMALARI GEREKMETEDİR.</a:t>
            </a:r>
          </a:p>
          <a:p>
            <a:pPr algn="ctr"/>
            <a:r>
              <a:rPr lang="tr-TR" sz="1600" b="1" dirty="0">
                <a:solidFill>
                  <a:srgbClr val="00B050"/>
                </a:solidFill>
                <a:latin typeface="Comic Sans MS" panose="030F0702030302020204" pitchFamily="66" charset="0"/>
              </a:rPr>
              <a:t>EĞER ADAYLAR 0,5 NET YAPMAZLARSA TYT PUANLARI HESAPLANMAYACAKTIR. </a:t>
            </a:r>
          </a:p>
        </p:txBody>
      </p:sp>
      <p:sp>
        <p:nvSpPr>
          <p:cNvPr id="28" name="Metin kutusu 27"/>
          <p:cNvSpPr txBox="1"/>
          <p:nvPr/>
        </p:nvSpPr>
        <p:spPr>
          <a:xfrm>
            <a:off x="4658698" y="1873674"/>
            <a:ext cx="4267909" cy="3785652"/>
          </a:xfrm>
          <a:prstGeom prst="rect">
            <a:avLst/>
          </a:prstGeom>
          <a:noFill/>
        </p:spPr>
        <p:txBody>
          <a:bodyPr wrap="square" lIns="91430" tIns="45720" rIns="91430" bIns="45720" rtlCol="0">
            <a:spAutoFit/>
          </a:bodyPr>
          <a:lstStyle/>
          <a:p>
            <a:pPr algn="ctr"/>
            <a:endParaRPr lang="tr-TR" sz="1600" b="1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tr-TR" sz="1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AYT PUAN TÜRÜNDE ADAYLARIN PUANLARININ HESAPLANABİLMESİ İÇİN, PUAN GETİREN TESTLERİN HERHANGİ BİRİNDEN 0,5 NET YAPMIŞ OLMALARI GEREKMEKTEDİR. ÖRNEĞİN; SÖZEL PUAN TÜRÜNÜN HESAPLANABİLMESİ İÇİN T.D.EDEBİYATI -SOSYAL-1 TESTİNDEN VEYA T.D.EDEBİYATI -SOSYAL-2 TESTİNİN HERHANGİ BİRİNDEN 0,5 NET YAPMIŞ OLMASI GEREKMETEDİR. AKSİ TAKDİRDE ADAYIN AYT PUANI HESAPLANMAYACAKTIR…</a:t>
            </a:r>
          </a:p>
        </p:txBody>
      </p:sp>
      <p:sp>
        <p:nvSpPr>
          <p:cNvPr id="31" name="Metin kutusu 30"/>
          <p:cNvSpPr txBox="1"/>
          <p:nvPr/>
        </p:nvSpPr>
        <p:spPr>
          <a:xfrm>
            <a:off x="52614" y="4643657"/>
            <a:ext cx="4267909" cy="1384995"/>
          </a:xfrm>
          <a:prstGeom prst="rect">
            <a:avLst/>
          </a:prstGeom>
          <a:noFill/>
        </p:spPr>
        <p:txBody>
          <a:bodyPr wrap="square" lIns="91430" tIns="45720" rIns="91430" bIns="45720" rtlCol="0">
            <a:spAutoFit/>
          </a:bodyPr>
          <a:lstStyle/>
          <a:p>
            <a:pPr algn="ctr"/>
            <a:r>
              <a:rPr lang="tr-TR" sz="1600" b="1" dirty="0">
                <a:solidFill>
                  <a:srgbClr val="0000FF"/>
                </a:solidFill>
                <a:latin typeface="Comic Sans MS" panose="030F0702030302020204" pitchFamily="66" charset="0"/>
              </a:rPr>
              <a:t>TYT TESTİNDE 0,5 NET KURALINA TAKILAN ADAYLAR </a:t>
            </a:r>
          </a:p>
          <a:p>
            <a:pPr algn="ctr"/>
            <a:r>
              <a:rPr lang="tr-TR" sz="1600" b="1" dirty="0">
                <a:solidFill>
                  <a:srgbClr val="0000FF"/>
                </a:solidFill>
                <a:latin typeface="Comic Sans MS" panose="030F0702030302020204" pitchFamily="66" charset="0"/>
              </a:rPr>
              <a:t>AYT KISMINDA FULL YAPMIŞ OLSALAR DAHİ AYT PUANLARI HESAPLANMAYACAKTIR</a:t>
            </a:r>
            <a:r>
              <a:rPr lang="tr-TR" sz="2000" b="1" dirty="0">
                <a:solidFill>
                  <a:srgbClr val="0000FF"/>
                </a:solidFill>
              </a:rPr>
              <a:t>. </a:t>
            </a:r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6137" y="791376"/>
            <a:ext cx="770600" cy="800250"/>
          </a:xfrm>
          <a:prstGeom prst="rect">
            <a:avLst/>
          </a:prstGeom>
        </p:spPr>
      </p:pic>
      <p:pic>
        <p:nvPicPr>
          <p:cNvPr id="19" name="Resim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45405" y="791376"/>
            <a:ext cx="770600" cy="800250"/>
          </a:xfrm>
          <a:prstGeom prst="rect">
            <a:avLst/>
          </a:prstGeom>
        </p:spPr>
      </p:pic>
      <p:pic>
        <p:nvPicPr>
          <p:cNvPr id="18" name="Resim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30532" y="5254000"/>
            <a:ext cx="1056331" cy="1129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361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" y="1"/>
            <a:ext cx="4807527" cy="569492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7555" y="6"/>
            <a:ext cx="3296155" cy="520867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3683" y="6"/>
            <a:ext cx="1040318" cy="520867"/>
          </a:xfrm>
          <a:prstGeom prst="rect">
            <a:avLst/>
          </a:prstGeom>
        </p:spPr>
      </p:pic>
      <p:sp>
        <p:nvSpPr>
          <p:cNvPr id="9" name="Metin kutusu 8"/>
          <p:cNvSpPr txBox="1"/>
          <p:nvPr/>
        </p:nvSpPr>
        <p:spPr>
          <a:xfrm>
            <a:off x="4447324" y="100082"/>
            <a:ext cx="5569527" cy="369332"/>
          </a:xfrm>
          <a:prstGeom prst="rect">
            <a:avLst/>
          </a:prstGeom>
          <a:noFill/>
        </p:spPr>
        <p:txBody>
          <a:bodyPr wrap="square" lIns="91430" tIns="45720" rIns="91430" bIns="45720" rtlCol="0">
            <a:spAutoFit/>
          </a:bodyPr>
          <a:lstStyle/>
          <a:p>
            <a:pPr algn="ctr"/>
            <a:r>
              <a:rPr lang="tr-TR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YKS 2024</a:t>
            </a:r>
            <a:endParaRPr lang="tr-TR" b="1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23" name="Metin kutusu 22"/>
          <p:cNvSpPr txBox="1"/>
          <p:nvPr/>
        </p:nvSpPr>
        <p:spPr>
          <a:xfrm>
            <a:off x="-41565" y="117494"/>
            <a:ext cx="4558145" cy="369332"/>
          </a:xfrm>
          <a:prstGeom prst="rect">
            <a:avLst/>
          </a:prstGeom>
          <a:noFill/>
        </p:spPr>
        <p:txBody>
          <a:bodyPr wrap="square" lIns="91430" tIns="45720" rIns="91430" bIns="45720" rtlCol="0">
            <a:spAutoFit/>
          </a:bodyPr>
          <a:lstStyle/>
          <a:p>
            <a:pPr algn="ctr"/>
            <a:r>
              <a:rPr lang="tr-TR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HAM PUAN VE EK PUAN NEDİR?</a:t>
            </a:r>
            <a:endParaRPr lang="tr-TR" b="1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7751" y="1623900"/>
            <a:ext cx="8201893" cy="3640847"/>
          </a:xfrm>
          <a:prstGeom prst="rect">
            <a:avLst/>
          </a:prstGeom>
        </p:spPr>
      </p:pic>
      <p:sp>
        <p:nvSpPr>
          <p:cNvPr id="16" name="Metin kutusu 15"/>
          <p:cNvSpPr txBox="1"/>
          <p:nvPr/>
        </p:nvSpPr>
        <p:spPr>
          <a:xfrm>
            <a:off x="1887788" y="3183835"/>
            <a:ext cx="5569527" cy="461665"/>
          </a:xfrm>
          <a:prstGeom prst="rect">
            <a:avLst/>
          </a:prstGeom>
          <a:noFill/>
        </p:spPr>
        <p:txBody>
          <a:bodyPr wrap="square" lIns="91430" tIns="45720" rIns="91430" bIns="45720" rtlCol="0">
            <a:spAutoFit/>
          </a:bodyPr>
          <a:lstStyle/>
          <a:p>
            <a:pPr algn="ctr"/>
            <a:r>
              <a:rPr lang="tr-TR" sz="2400" b="1" dirty="0">
                <a:solidFill>
                  <a:srgbClr val="0000FF"/>
                </a:solidFill>
                <a:latin typeface="Comic Sans MS" panose="030F0702030302020204" pitchFamily="66" charset="0"/>
              </a:rPr>
              <a:t>YKS 2024</a:t>
            </a:r>
          </a:p>
        </p:txBody>
      </p:sp>
      <p:sp>
        <p:nvSpPr>
          <p:cNvPr id="3" name="Metin kutusu 2"/>
          <p:cNvSpPr txBox="1"/>
          <p:nvPr/>
        </p:nvSpPr>
        <p:spPr>
          <a:xfrm>
            <a:off x="559547" y="1753196"/>
            <a:ext cx="2033053" cy="738664"/>
          </a:xfrm>
          <a:prstGeom prst="rect">
            <a:avLst/>
          </a:prstGeom>
          <a:noFill/>
        </p:spPr>
        <p:txBody>
          <a:bodyPr wrap="square" lIns="91430" tIns="45720" rIns="91430" bIns="45720" rtlCol="0">
            <a:spAutoFit/>
          </a:bodyPr>
          <a:lstStyle/>
          <a:p>
            <a:pPr algn="ctr"/>
            <a:r>
              <a:rPr lang="tr-TR" sz="1400" b="1" dirty="0">
                <a:solidFill>
                  <a:srgbClr val="00FFFF"/>
                </a:solidFill>
                <a:latin typeface="Comic Sans MS" panose="030F0702030302020204" pitchFamily="66" charset="0"/>
              </a:rPr>
              <a:t>Yapılan netler ile elde edilen puandır. OBP ekli değildir.</a:t>
            </a:r>
          </a:p>
        </p:txBody>
      </p:sp>
      <p:sp>
        <p:nvSpPr>
          <p:cNvPr id="18" name="Metin kutusu 17"/>
          <p:cNvSpPr txBox="1"/>
          <p:nvPr/>
        </p:nvSpPr>
        <p:spPr>
          <a:xfrm>
            <a:off x="502346" y="3034073"/>
            <a:ext cx="2147455" cy="954107"/>
          </a:xfrm>
          <a:prstGeom prst="rect">
            <a:avLst/>
          </a:prstGeom>
          <a:noFill/>
        </p:spPr>
        <p:txBody>
          <a:bodyPr wrap="square" lIns="91430" tIns="45720" rIns="91430" bIns="45720" rtlCol="0">
            <a:spAutoFit/>
          </a:bodyPr>
          <a:lstStyle/>
          <a:p>
            <a:pPr algn="ctr"/>
            <a:r>
              <a:rPr lang="tr-TR" sz="1400" b="1" dirty="0">
                <a:solidFill>
                  <a:prstClr val="white"/>
                </a:solidFill>
                <a:latin typeface="Comic Sans MS" panose="030F0702030302020204" pitchFamily="66" charset="0"/>
              </a:rPr>
              <a:t>Meslek Lisesi ve İmam Hatip Lisesi mezunlarına verilen puandır.</a:t>
            </a:r>
          </a:p>
        </p:txBody>
      </p:sp>
      <p:sp>
        <p:nvSpPr>
          <p:cNvPr id="19" name="Metin kutusu 18"/>
          <p:cNvSpPr txBox="1"/>
          <p:nvPr/>
        </p:nvSpPr>
        <p:spPr>
          <a:xfrm>
            <a:off x="-1208708" y="1370402"/>
            <a:ext cx="5569527" cy="338554"/>
          </a:xfrm>
          <a:prstGeom prst="rect">
            <a:avLst/>
          </a:prstGeom>
          <a:noFill/>
        </p:spPr>
        <p:txBody>
          <a:bodyPr wrap="square" lIns="91430" tIns="45720" rIns="91430" bIns="45720" rtlCol="0">
            <a:spAutoFit/>
          </a:bodyPr>
          <a:lstStyle/>
          <a:p>
            <a:pPr algn="ctr"/>
            <a:r>
              <a:rPr lang="tr-TR" sz="1600" b="1" dirty="0">
                <a:solidFill>
                  <a:prstClr val="black"/>
                </a:solidFill>
                <a:latin typeface="Comic Sans MS" panose="030F0702030302020204" pitchFamily="66" charset="0"/>
              </a:rPr>
              <a:t>HAM PUAN</a:t>
            </a:r>
          </a:p>
        </p:txBody>
      </p:sp>
      <p:sp>
        <p:nvSpPr>
          <p:cNvPr id="20" name="Metin kutusu 19"/>
          <p:cNvSpPr txBox="1"/>
          <p:nvPr/>
        </p:nvSpPr>
        <p:spPr>
          <a:xfrm>
            <a:off x="-1208709" y="2640818"/>
            <a:ext cx="5569527" cy="338554"/>
          </a:xfrm>
          <a:prstGeom prst="rect">
            <a:avLst/>
          </a:prstGeom>
          <a:noFill/>
        </p:spPr>
        <p:txBody>
          <a:bodyPr wrap="square" lIns="91430" tIns="45720" rIns="91430" bIns="45720" rtlCol="0">
            <a:spAutoFit/>
          </a:bodyPr>
          <a:lstStyle/>
          <a:p>
            <a:pPr algn="ctr"/>
            <a:r>
              <a:rPr lang="tr-TR" sz="1600" b="1" dirty="0">
                <a:solidFill>
                  <a:prstClr val="black"/>
                </a:solidFill>
                <a:latin typeface="Comic Sans MS" panose="030F0702030302020204" pitchFamily="66" charset="0"/>
              </a:rPr>
              <a:t>EK PUAN</a:t>
            </a:r>
          </a:p>
        </p:txBody>
      </p:sp>
      <p:sp>
        <p:nvSpPr>
          <p:cNvPr id="21" name="Metin kutusu 20"/>
          <p:cNvSpPr txBox="1"/>
          <p:nvPr/>
        </p:nvSpPr>
        <p:spPr>
          <a:xfrm>
            <a:off x="516184" y="4304544"/>
            <a:ext cx="2213160" cy="954107"/>
          </a:xfrm>
          <a:prstGeom prst="rect">
            <a:avLst/>
          </a:prstGeom>
          <a:noFill/>
        </p:spPr>
        <p:txBody>
          <a:bodyPr wrap="square" lIns="91430" tIns="45720" rIns="91430" bIns="45720" rtlCol="0">
            <a:spAutoFit/>
          </a:bodyPr>
          <a:lstStyle/>
          <a:p>
            <a:pPr algn="ctr"/>
            <a:r>
              <a:rPr lang="tr-TR" sz="1400" b="1" dirty="0">
                <a:solidFill>
                  <a:prstClr val="black"/>
                </a:solidFill>
                <a:latin typeface="Comic Sans MS" panose="030F0702030302020204" pitchFamily="66" charset="0"/>
              </a:rPr>
              <a:t>Meslek Lisesi mezunları kendi alanlarını tercih ederken ek puan alırlar.</a:t>
            </a:r>
          </a:p>
        </p:txBody>
      </p:sp>
      <p:sp>
        <p:nvSpPr>
          <p:cNvPr id="22" name="Metin kutusu 21"/>
          <p:cNvSpPr txBox="1"/>
          <p:nvPr/>
        </p:nvSpPr>
        <p:spPr>
          <a:xfrm>
            <a:off x="6601902" y="1799364"/>
            <a:ext cx="2213160" cy="738664"/>
          </a:xfrm>
          <a:prstGeom prst="rect">
            <a:avLst/>
          </a:prstGeom>
          <a:noFill/>
        </p:spPr>
        <p:txBody>
          <a:bodyPr wrap="square" lIns="91430" tIns="45720" rIns="91430" bIns="45720" rtlCol="0">
            <a:spAutoFit/>
          </a:bodyPr>
          <a:lstStyle/>
          <a:p>
            <a:pPr algn="ctr"/>
            <a:r>
              <a:rPr lang="tr-TR" sz="1400" b="1" dirty="0">
                <a:solidFill>
                  <a:srgbClr val="AFFB25"/>
                </a:solidFill>
                <a:latin typeface="Comic Sans MS" panose="030F0702030302020204" pitchFamily="66" charset="0"/>
              </a:rPr>
              <a:t>15 Puan ile 30 Puan aralığında ek puan verilmektedir.</a:t>
            </a:r>
          </a:p>
        </p:txBody>
      </p:sp>
      <p:sp>
        <p:nvSpPr>
          <p:cNvPr id="24" name="Metin kutusu 23"/>
          <p:cNvSpPr txBox="1"/>
          <p:nvPr/>
        </p:nvSpPr>
        <p:spPr>
          <a:xfrm>
            <a:off x="6601902" y="3063822"/>
            <a:ext cx="2213160" cy="707886"/>
          </a:xfrm>
          <a:prstGeom prst="rect">
            <a:avLst/>
          </a:prstGeom>
          <a:noFill/>
        </p:spPr>
        <p:txBody>
          <a:bodyPr wrap="square" lIns="91430" tIns="45720" rIns="91430" bIns="45720" rtlCol="0">
            <a:spAutoFit/>
          </a:bodyPr>
          <a:lstStyle/>
          <a:p>
            <a:pPr algn="ctr"/>
            <a:r>
              <a:rPr lang="tr-TR" sz="1200" b="1" dirty="0">
                <a:solidFill>
                  <a:srgbClr val="0000FF"/>
                </a:solidFill>
                <a:latin typeface="Comic Sans MS" panose="030F0702030302020204" pitchFamily="66" charset="0"/>
              </a:rPr>
              <a:t>DİPLOMA NOTU X 0,3 </a:t>
            </a:r>
          </a:p>
          <a:p>
            <a:pPr algn="ctr"/>
            <a:r>
              <a:rPr lang="tr-TR" sz="1400" b="1" dirty="0">
                <a:solidFill>
                  <a:srgbClr val="0000FF"/>
                </a:solidFill>
                <a:latin typeface="Comic Sans MS" panose="030F0702030302020204" pitchFamily="66" charset="0"/>
              </a:rPr>
              <a:t>Eklenecek ek puanı vermektedir.</a:t>
            </a:r>
          </a:p>
        </p:txBody>
      </p:sp>
      <p:sp>
        <p:nvSpPr>
          <p:cNvPr id="25" name="Metin kutusu 24"/>
          <p:cNvSpPr txBox="1"/>
          <p:nvPr/>
        </p:nvSpPr>
        <p:spPr>
          <a:xfrm>
            <a:off x="6685054" y="4262926"/>
            <a:ext cx="2057189" cy="954107"/>
          </a:xfrm>
          <a:prstGeom prst="rect">
            <a:avLst/>
          </a:prstGeom>
          <a:noFill/>
        </p:spPr>
        <p:txBody>
          <a:bodyPr wrap="square" lIns="91430" tIns="45720" rIns="91430" bIns="45720" rtlCol="0">
            <a:spAutoFit/>
          </a:bodyPr>
          <a:lstStyle/>
          <a:p>
            <a:pPr algn="ctr"/>
            <a:r>
              <a:rPr lang="tr-TR" sz="1400" b="1" dirty="0">
                <a:solidFill>
                  <a:prstClr val="black"/>
                </a:solidFill>
                <a:latin typeface="Comic Sans MS" panose="030F0702030302020204" pitchFamily="66" charset="0"/>
              </a:rPr>
              <a:t>Ek Puan alınacak alanlar başvuru kılavuzunda Tablo 3A ve 3C den bakılabilir.</a:t>
            </a:r>
          </a:p>
        </p:txBody>
      </p:sp>
      <p:sp>
        <p:nvSpPr>
          <p:cNvPr id="26" name="Metin kutusu 25"/>
          <p:cNvSpPr txBox="1"/>
          <p:nvPr/>
        </p:nvSpPr>
        <p:spPr>
          <a:xfrm>
            <a:off x="2806555" y="5434571"/>
            <a:ext cx="3530915" cy="954107"/>
          </a:xfrm>
          <a:prstGeom prst="rect">
            <a:avLst/>
          </a:prstGeom>
          <a:noFill/>
        </p:spPr>
        <p:txBody>
          <a:bodyPr wrap="square" lIns="91430" tIns="45720" rIns="91430" bIns="45720" rtlCol="0">
            <a:spAutoFit/>
          </a:bodyPr>
          <a:lstStyle/>
          <a:p>
            <a:pPr algn="ctr"/>
            <a:r>
              <a:rPr lang="tr-TR" sz="1400" b="1" dirty="0">
                <a:solidFill>
                  <a:srgbClr val="0000FF"/>
                </a:solidFill>
                <a:latin typeface="Comic Sans MS" panose="030F0702030302020204" pitchFamily="66" charset="0"/>
              </a:rPr>
              <a:t>30.03.2012 tarihinden sonra Meslek Lisesine Kayıt olan adaylar sadece ÖNLİSANS tercihlerinde ek puan alırlar.</a:t>
            </a:r>
          </a:p>
        </p:txBody>
      </p:sp>
    </p:spTree>
    <p:extLst>
      <p:ext uri="{BB962C8B-B14F-4D97-AF65-F5344CB8AC3E}">
        <p14:creationId xmlns:p14="http://schemas.microsoft.com/office/powerpoint/2010/main" val="135977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23" r="-223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3923928" y="1628800"/>
            <a:ext cx="504056" cy="506668"/>
          </a:xfrm>
          <a:custGeom>
            <a:avLst/>
            <a:gdLst/>
            <a:ahLst/>
            <a:cxnLst/>
            <a:rect l="l" t="t" r="r" b="b"/>
            <a:pathLst>
              <a:path w="682608" h="595575">
                <a:moveTo>
                  <a:pt x="0" y="0"/>
                </a:moveTo>
                <a:lnTo>
                  <a:pt x="682608" y="0"/>
                </a:lnTo>
                <a:lnTo>
                  <a:pt x="682608" y="595575"/>
                </a:lnTo>
                <a:lnTo>
                  <a:pt x="0" y="59557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4572018" y="1389502"/>
            <a:ext cx="4362133" cy="34881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511984">
              <a:lnSpc>
                <a:spcPts val="3437"/>
              </a:lnSpc>
            </a:pPr>
            <a:r>
              <a:rPr lang="en-US" sz="2500" b="1" dirty="0">
                <a:solidFill>
                  <a:srgbClr val="0D0D0D"/>
                </a:solidFill>
                <a:latin typeface="Comic Sans MS" panose="030F0702030302020204" pitchFamily="66" charset="0"/>
              </a:rPr>
              <a:t>TYT, AYT VE YDT’DE ARTIK BARAJ PUAN UYGULAMASI YOKTUR.</a:t>
            </a:r>
          </a:p>
          <a:p>
            <a:pPr defTabSz="511984">
              <a:lnSpc>
                <a:spcPts val="3437"/>
              </a:lnSpc>
            </a:pPr>
            <a:endParaRPr lang="en-US" sz="2500" b="1" dirty="0">
              <a:solidFill>
                <a:srgbClr val="0D0D0D"/>
              </a:solidFill>
              <a:latin typeface="Comic Sans MS" panose="030F0702030302020204" pitchFamily="66" charset="0"/>
            </a:endParaRPr>
          </a:p>
          <a:p>
            <a:pPr defTabSz="511984">
              <a:lnSpc>
                <a:spcPts val="3437"/>
              </a:lnSpc>
            </a:pPr>
            <a:endParaRPr lang="tr-TR" sz="2500" b="1" dirty="0">
              <a:solidFill>
                <a:srgbClr val="0D0D0D"/>
              </a:solidFill>
              <a:latin typeface="Comic Sans MS" panose="030F0702030302020204" pitchFamily="66" charset="0"/>
            </a:endParaRPr>
          </a:p>
          <a:p>
            <a:pPr defTabSz="511984">
              <a:lnSpc>
                <a:spcPts val="3437"/>
              </a:lnSpc>
            </a:pPr>
            <a:r>
              <a:rPr lang="en-US" sz="2500" b="1" dirty="0">
                <a:solidFill>
                  <a:srgbClr val="0D0D0D"/>
                </a:solidFill>
                <a:latin typeface="Comic Sans MS" panose="030F0702030302020204" pitchFamily="66" charset="0"/>
              </a:rPr>
              <a:t>PUANI HESAPLANAN TÜM ADAYLAR TERCİH YAPABİLİR.</a:t>
            </a:r>
          </a:p>
        </p:txBody>
      </p:sp>
      <p:sp>
        <p:nvSpPr>
          <p:cNvPr id="5" name="Freeform 5"/>
          <p:cNvSpPr/>
          <p:nvPr/>
        </p:nvSpPr>
        <p:spPr>
          <a:xfrm>
            <a:off x="3923928" y="3861050"/>
            <a:ext cx="504056" cy="572287"/>
          </a:xfrm>
          <a:custGeom>
            <a:avLst/>
            <a:gdLst/>
            <a:ahLst/>
            <a:cxnLst/>
            <a:rect l="l" t="t" r="r" b="b"/>
            <a:pathLst>
              <a:path w="682608" h="595575">
                <a:moveTo>
                  <a:pt x="0" y="0"/>
                </a:moveTo>
                <a:lnTo>
                  <a:pt x="682608" y="0"/>
                </a:lnTo>
                <a:lnTo>
                  <a:pt x="682608" y="595575"/>
                </a:lnTo>
                <a:lnTo>
                  <a:pt x="0" y="59557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461877259"/>
      </p:ext>
    </p:extLst>
  </p:cSld>
  <p:clrMapOvr>
    <a:masterClrMapping/>
  </p:clrMapOvr>
  <p:transition>
    <p:wipe dir="d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Başlık"/>
          <p:cNvSpPr txBox="1">
            <a:spLocks/>
          </p:cNvSpPr>
          <p:nvPr/>
        </p:nvSpPr>
        <p:spPr bwMode="auto">
          <a:xfrm>
            <a:off x="251520" y="427038"/>
            <a:ext cx="8587680" cy="1143000"/>
          </a:xfrm>
          <a:prstGeom prst="rect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0" scaled="1"/>
            <a:tileRect/>
          </a:gradFill>
          <a:ln w="25400" cap="flat" cmpd="sng" algn="ctr">
            <a:solidFill>
              <a:srgbClr val="002060"/>
            </a:solidFill>
            <a:prstDash val="solid"/>
          </a:ln>
          <a:effectLst/>
          <a:extLst/>
        </p:spPr>
        <p:txBody>
          <a:bodyPr vert="horz" wrap="square" lIns="91430" tIns="45720" rIns="9143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tr-TR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Yerleştirme İşlemi Nasıl Olacak?</a:t>
            </a:r>
          </a:p>
        </p:txBody>
      </p:sp>
      <p:sp>
        <p:nvSpPr>
          <p:cNvPr id="5" name="3 Yuvarlatılmış Dikdörtgen"/>
          <p:cNvSpPr/>
          <p:nvPr/>
        </p:nvSpPr>
        <p:spPr>
          <a:xfrm>
            <a:off x="233991" y="1916141"/>
            <a:ext cx="2643187" cy="129688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30" tIns="45720" rIns="91430" bIns="45720" anchor="ctr"/>
          <a:lstStyle/>
          <a:p>
            <a:pPr algn="ctr">
              <a:defRPr/>
            </a:pPr>
            <a:r>
              <a:rPr lang="tr-TR" sz="2000" b="1" dirty="0" err="1">
                <a:latin typeface="Comic Sans MS" panose="030F0702030302020204" pitchFamily="66" charset="0"/>
              </a:rPr>
              <a:t>Önlisans</a:t>
            </a:r>
            <a:r>
              <a:rPr lang="tr-T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tr-TR" sz="2000" b="1" dirty="0">
                <a:latin typeface="Comic Sans MS" panose="030F0702030302020204" pitchFamily="66" charset="0"/>
              </a:rPr>
              <a:t>programları</a:t>
            </a:r>
          </a:p>
        </p:txBody>
      </p:sp>
      <p:sp>
        <p:nvSpPr>
          <p:cNvPr id="6" name="4 Dikdörtgen"/>
          <p:cNvSpPr/>
          <p:nvPr/>
        </p:nvSpPr>
        <p:spPr>
          <a:xfrm>
            <a:off x="3491880" y="1916877"/>
            <a:ext cx="5347323" cy="1296143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30" tIns="45720" rIns="91430" bIns="45720" anchor="ctr"/>
          <a:lstStyle/>
          <a:p>
            <a:pPr algn="ctr">
              <a:defRPr/>
            </a:pPr>
            <a:r>
              <a:rPr lang="tr-TR" b="1" dirty="0">
                <a:latin typeface="Comic Sans MS" panose="030F0702030302020204" pitchFamily="66" charset="0"/>
              </a:rPr>
              <a:t>Temel Yeterlilik Puanı (</a:t>
            </a:r>
            <a:r>
              <a:rPr lang="tr-TR" b="1" dirty="0" smtClean="0">
                <a:latin typeface="Comic Sans MS" panose="030F0702030302020204" pitchFamily="66" charset="0"/>
              </a:rPr>
              <a:t>TYT Puanı)</a:t>
            </a:r>
          </a:p>
          <a:p>
            <a:pPr algn="ctr">
              <a:defRPr/>
            </a:pPr>
            <a:r>
              <a:rPr lang="tr-TR" b="1" dirty="0" smtClean="0">
                <a:latin typeface="Comic Sans MS" panose="030F0702030302020204" pitchFamily="66" charset="0"/>
              </a:rPr>
              <a:t>+</a:t>
            </a:r>
          </a:p>
          <a:p>
            <a:pPr algn="ctr">
              <a:defRPr/>
            </a:pPr>
            <a:r>
              <a:rPr lang="tr-TR" b="1" dirty="0" smtClean="0">
                <a:latin typeface="Comic Sans MS" panose="030F0702030302020204" pitchFamily="66" charset="0"/>
              </a:rPr>
              <a:t>OBP</a:t>
            </a:r>
            <a:endParaRPr lang="tr-TR" b="1" dirty="0">
              <a:latin typeface="Comic Sans MS" panose="030F0702030302020204" pitchFamily="66" charset="0"/>
            </a:endParaRPr>
          </a:p>
        </p:txBody>
      </p:sp>
      <p:sp>
        <p:nvSpPr>
          <p:cNvPr id="7" name="5 Yuvarlatılmış Dikdörtgen"/>
          <p:cNvSpPr/>
          <p:nvPr/>
        </p:nvSpPr>
        <p:spPr>
          <a:xfrm>
            <a:off x="251538" y="3933056"/>
            <a:ext cx="2643187" cy="136815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1430" tIns="45720" rIns="91430" bIns="45720" anchor="ctr"/>
          <a:lstStyle/>
          <a:p>
            <a:pPr algn="ctr">
              <a:defRPr/>
            </a:pPr>
            <a:r>
              <a:rPr lang="tr-TR" sz="2000" b="1" dirty="0">
                <a:latin typeface="Comic Sans MS" panose="030F0702030302020204" pitchFamily="66" charset="0"/>
              </a:rPr>
              <a:t>Lisans programları</a:t>
            </a:r>
          </a:p>
        </p:txBody>
      </p:sp>
      <p:sp>
        <p:nvSpPr>
          <p:cNvPr id="8" name="6 Dikdörtgen"/>
          <p:cNvSpPr/>
          <p:nvPr/>
        </p:nvSpPr>
        <p:spPr>
          <a:xfrm>
            <a:off x="3491880" y="3933056"/>
            <a:ext cx="5347322" cy="136815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1430" tIns="45720" rIns="91430" bIns="45720" anchor="ctr"/>
          <a:lstStyle/>
          <a:p>
            <a:pPr algn="ctr">
              <a:defRPr/>
            </a:pPr>
            <a:r>
              <a:rPr lang="tr-TR" dirty="0" smtClean="0">
                <a:latin typeface="Comic Sans MS" panose="030F0702030302020204" pitchFamily="66" charset="0"/>
              </a:rPr>
              <a:t>(Dört </a:t>
            </a:r>
            <a:r>
              <a:rPr lang="tr-TR" dirty="0">
                <a:latin typeface="Comic Sans MS" panose="030F0702030302020204" pitchFamily="66" charset="0"/>
              </a:rPr>
              <a:t>puan türü  esas alınmaktadır</a:t>
            </a:r>
            <a:r>
              <a:rPr lang="tr-TR" dirty="0" smtClean="0">
                <a:latin typeface="Comic Sans MS" panose="030F0702030302020204" pitchFamily="66" charset="0"/>
              </a:rPr>
              <a:t>.) </a:t>
            </a:r>
            <a:endParaRPr lang="tr-TR" dirty="0">
              <a:latin typeface="Comic Sans MS" panose="030F0702030302020204" pitchFamily="66" charset="0"/>
            </a:endParaRPr>
          </a:p>
          <a:p>
            <a:pPr algn="ctr">
              <a:defRPr/>
            </a:pPr>
            <a:r>
              <a:rPr lang="tr-TR" b="1" dirty="0">
                <a:latin typeface="Comic Sans MS" panose="030F0702030302020204" pitchFamily="66" charset="0"/>
              </a:rPr>
              <a:t>Sözel, Sayısal, Eşit Ağırlık, </a:t>
            </a:r>
            <a:r>
              <a:rPr lang="tr-TR" b="1" dirty="0" smtClean="0">
                <a:latin typeface="Comic Sans MS" panose="030F0702030302020204" pitchFamily="66" charset="0"/>
              </a:rPr>
              <a:t>Dil Puanı</a:t>
            </a:r>
          </a:p>
          <a:p>
            <a:pPr algn="ctr">
              <a:defRPr/>
            </a:pPr>
            <a:r>
              <a:rPr lang="tr-TR" b="1" dirty="0" smtClean="0">
                <a:latin typeface="Comic Sans MS" panose="030F0702030302020204" pitchFamily="66" charset="0"/>
              </a:rPr>
              <a:t>+</a:t>
            </a:r>
          </a:p>
          <a:p>
            <a:pPr algn="ctr">
              <a:defRPr/>
            </a:pPr>
            <a:r>
              <a:rPr lang="tr-TR" b="1" dirty="0" smtClean="0">
                <a:latin typeface="Comic Sans MS" panose="030F0702030302020204" pitchFamily="66" charset="0"/>
              </a:rPr>
              <a:t>OBP</a:t>
            </a:r>
            <a:endParaRPr lang="tr-TR" b="1" dirty="0">
              <a:latin typeface="Comic Sans MS" panose="030F0702030302020204" pitchFamily="66" charset="0"/>
            </a:endParaRPr>
          </a:p>
        </p:txBody>
      </p:sp>
      <p:sp>
        <p:nvSpPr>
          <p:cNvPr id="9" name="Freeform 5"/>
          <p:cNvSpPr/>
          <p:nvPr/>
        </p:nvSpPr>
        <p:spPr>
          <a:xfrm>
            <a:off x="2906294" y="2311886"/>
            <a:ext cx="585586" cy="505395"/>
          </a:xfrm>
          <a:custGeom>
            <a:avLst/>
            <a:gdLst/>
            <a:ahLst/>
            <a:cxnLst/>
            <a:rect l="l" t="t" r="r" b="b"/>
            <a:pathLst>
              <a:path w="1537570" h="1537570">
                <a:moveTo>
                  <a:pt x="0" y="0"/>
                </a:moveTo>
                <a:lnTo>
                  <a:pt x="1537570" y="0"/>
                </a:lnTo>
                <a:lnTo>
                  <a:pt x="1537570" y="1537571"/>
                </a:lnTo>
                <a:lnTo>
                  <a:pt x="0" y="153757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5"/>
          <p:cNvSpPr/>
          <p:nvPr/>
        </p:nvSpPr>
        <p:spPr>
          <a:xfrm>
            <a:off x="2890118" y="4346442"/>
            <a:ext cx="601762" cy="541382"/>
          </a:xfrm>
          <a:custGeom>
            <a:avLst/>
            <a:gdLst/>
            <a:ahLst/>
            <a:cxnLst/>
            <a:rect l="l" t="t" r="r" b="b"/>
            <a:pathLst>
              <a:path w="1537570" h="1537570">
                <a:moveTo>
                  <a:pt x="0" y="0"/>
                </a:moveTo>
                <a:lnTo>
                  <a:pt x="1537570" y="0"/>
                </a:lnTo>
                <a:lnTo>
                  <a:pt x="1537570" y="1537571"/>
                </a:lnTo>
                <a:lnTo>
                  <a:pt x="0" y="153757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6055331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" y="1"/>
            <a:ext cx="4807527" cy="569492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7555" y="6"/>
            <a:ext cx="3296155" cy="520867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3683" y="6"/>
            <a:ext cx="1040318" cy="520867"/>
          </a:xfrm>
          <a:prstGeom prst="rect">
            <a:avLst/>
          </a:prstGeom>
        </p:spPr>
      </p:pic>
      <p:sp>
        <p:nvSpPr>
          <p:cNvPr id="8" name="Metin kutusu 7"/>
          <p:cNvSpPr txBox="1"/>
          <p:nvPr/>
        </p:nvSpPr>
        <p:spPr>
          <a:xfrm>
            <a:off x="557751" y="6547140"/>
            <a:ext cx="8201893" cy="338554"/>
          </a:xfrm>
          <a:prstGeom prst="rect">
            <a:avLst/>
          </a:prstGeom>
          <a:noFill/>
        </p:spPr>
        <p:txBody>
          <a:bodyPr wrap="square" lIns="91430" tIns="45720" rIns="91430" bIns="45720" rtlCol="0">
            <a:spAutoFit/>
          </a:bodyPr>
          <a:lstStyle/>
          <a:p>
            <a:pPr algn="ctr"/>
            <a:r>
              <a:rPr lang="tr-TR" sz="1600" b="1" dirty="0">
                <a:solidFill>
                  <a:prstClr val="white"/>
                </a:solidFill>
                <a:latin typeface="Akrobat Light" panose="00000500000000000000" pitchFamily="50" charset="-94"/>
              </a:rPr>
              <a:t>IĞDIR MEHMET MURAT İŞLER SOSYAL BİLİMLER LİSESİ REHBERLİK SERVİSİ</a:t>
            </a:r>
          </a:p>
        </p:txBody>
      </p:sp>
      <p:sp>
        <p:nvSpPr>
          <p:cNvPr id="9" name="Metin kutusu 8"/>
          <p:cNvSpPr txBox="1"/>
          <p:nvPr/>
        </p:nvSpPr>
        <p:spPr>
          <a:xfrm>
            <a:off x="4447324" y="100082"/>
            <a:ext cx="5569527" cy="369332"/>
          </a:xfrm>
          <a:prstGeom prst="rect">
            <a:avLst/>
          </a:prstGeom>
          <a:noFill/>
        </p:spPr>
        <p:txBody>
          <a:bodyPr wrap="square" lIns="91430" tIns="45720" rIns="91430" bIns="45720" rtlCol="0">
            <a:spAutoFit/>
          </a:bodyPr>
          <a:lstStyle/>
          <a:p>
            <a:pPr algn="ctr"/>
            <a:r>
              <a:rPr lang="tr-TR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YKS 2024</a:t>
            </a:r>
            <a:endParaRPr lang="tr-TR" b="1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23" name="Metin kutusu 22"/>
          <p:cNvSpPr txBox="1"/>
          <p:nvPr/>
        </p:nvSpPr>
        <p:spPr>
          <a:xfrm>
            <a:off x="-41565" y="117494"/>
            <a:ext cx="4558145" cy="369332"/>
          </a:xfrm>
          <a:prstGeom prst="rect">
            <a:avLst/>
          </a:prstGeom>
          <a:noFill/>
        </p:spPr>
        <p:txBody>
          <a:bodyPr wrap="square" lIns="91430" tIns="45720" rIns="91430" bIns="45720" rtlCol="0">
            <a:spAutoFit/>
          </a:bodyPr>
          <a:lstStyle/>
          <a:p>
            <a:pPr algn="ctr"/>
            <a:r>
              <a:rPr lang="tr-TR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TESTLERİN % OLARAK ETKİLERİ</a:t>
            </a:r>
            <a:endParaRPr lang="tr-TR" b="1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2" name="Tabl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5114157"/>
              </p:ext>
            </p:extLst>
          </p:nvPr>
        </p:nvGraphicFramePr>
        <p:xfrm>
          <a:off x="678885" y="925946"/>
          <a:ext cx="7786255" cy="111252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557251">
                  <a:extLst>
                    <a:ext uri="{9D8B030D-6E8A-4147-A177-3AD203B41FA5}">
                      <a16:colId xmlns="" xmlns:a16="http://schemas.microsoft.com/office/drawing/2014/main" val="2343390725"/>
                    </a:ext>
                  </a:extLst>
                </a:gridCol>
                <a:gridCol w="1557251">
                  <a:extLst>
                    <a:ext uri="{9D8B030D-6E8A-4147-A177-3AD203B41FA5}">
                      <a16:colId xmlns="" xmlns:a16="http://schemas.microsoft.com/office/drawing/2014/main" val="801580700"/>
                    </a:ext>
                  </a:extLst>
                </a:gridCol>
                <a:gridCol w="1557251">
                  <a:extLst>
                    <a:ext uri="{9D8B030D-6E8A-4147-A177-3AD203B41FA5}">
                      <a16:colId xmlns="" xmlns:a16="http://schemas.microsoft.com/office/drawing/2014/main" val="2119841998"/>
                    </a:ext>
                  </a:extLst>
                </a:gridCol>
                <a:gridCol w="1557251">
                  <a:extLst>
                    <a:ext uri="{9D8B030D-6E8A-4147-A177-3AD203B41FA5}">
                      <a16:colId xmlns="" xmlns:a16="http://schemas.microsoft.com/office/drawing/2014/main" val="1874769385"/>
                    </a:ext>
                  </a:extLst>
                </a:gridCol>
                <a:gridCol w="1557251">
                  <a:extLst>
                    <a:ext uri="{9D8B030D-6E8A-4147-A177-3AD203B41FA5}">
                      <a16:colId xmlns="" xmlns:a16="http://schemas.microsoft.com/office/drawing/2014/main" val="4294371025"/>
                    </a:ext>
                  </a:extLst>
                </a:gridCol>
              </a:tblGrid>
              <a:tr h="370840">
                <a:tc gridSpan="5">
                  <a:txBody>
                    <a:bodyPr/>
                    <a:lstStyle/>
                    <a:p>
                      <a:pPr algn="ctr"/>
                      <a:r>
                        <a:rPr lang="tr-TR" sz="1600" dirty="0" smtClean="0">
                          <a:latin typeface="Comic Sans MS" panose="030F0702030302020204" pitchFamily="66" charset="0"/>
                        </a:rPr>
                        <a:t>SAYISAL</a:t>
                      </a:r>
                      <a:r>
                        <a:rPr lang="tr-TR" sz="1600" baseline="0" dirty="0" smtClean="0">
                          <a:latin typeface="Comic Sans MS" panose="030F0702030302020204" pitchFamily="66" charset="0"/>
                        </a:rPr>
                        <a:t> PUANA TESTLERİN ETKİSİ</a:t>
                      </a:r>
                      <a:endParaRPr lang="tr-TR" sz="1600" dirty="0">
                        <a:latin typeface="Comic Sans MS" panose="030F0702030302020204" pitchFamily="66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5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8722684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1600" b="1" dirty="0" smtClean="0">
                          <a:latin typeface="Comic Sans MS" panose="030F0702030302020204" pitchFamily="66" charset="0"/>
                        </a:rPr>
                        <a:t>TYT</a:t>
                      </a:r>
                      <a:endParaRPr lang="tr-TR" sz="1600" b="1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1" dirty="0" smtClean="0">
                          <a:latin typeface="Comic Sans MS" panose="030F0702030302020204" pitchFamily="66" charset="0"/>
                        </a:rPr>
                        <a:t>MATEMATİK</a:t>
                      </a:r>
                      <a:endParaRPr lang="tr-TR" sz="1600" b="1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1" dirty="0" smtClean="0">
                          <a:latin typeface="Comic Sans MS" panose="030F0702030302020204" pitchFamily="66" charset="0"/>
                        </a:rPr>
                        <a:t>FİZİK</a:t>
                      </a:r>
                      <a:endParaRPr lang="tr-TR" sz="1600" b="1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1" dirty="0" smtClean="0">
                          <a:latin typeface="Comic Sans MS" panose="030F0702030302020204" pitchFamily="66" charset="0"/>
                        </a:rPr>
                        <a:t>KİMYA</a:t>
                      </a:r>
                      <a:r>
                        <a:rPr lang="tr-TR" sz="1600" b="1" baseline="0" dirty="0" smtClean="0">
                          <a:latin typeface="Comic Sans MS" panose="030F0702030302020204" pitchFamily="66" charset="0"/>
                        </a:rPr>
                        <a:t> </a:t>
                      </a:r>
                      <a:endParaRPr lang="tr-TR" sz="1600" b="1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1" dirty="0" smtClean="0">
                          <a:latin typeface="Comic Sans MS" panose="030F0702030302020204" pitchFamily="66" charset="0"/>
                        </a:rPr>
                        <a:t>BİYOLOJİ</a:t>
                      </a:r>
                      <a:endParaRPr lang="tr-TR" sz="1600" b="1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294837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>
                          <a:latin typeface="Comic Sans MS" panose="030F0702030302020204" pitchFamily="66" charset="0"/>
                        </a:rPr>
                        <a:t>%40</a:t>
                      </a:r>
                      <a:endParaRPr lang="tr-TR" sz="16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>
                          <a:latin typeface="Comic Sans MS" panose="030F0702030302020204" pitchFamily="66" charset="0"/>
                        </a:rPr>
                        <a:t>%30</a:t>
                      </a:r>
                      <a:endParaRPr lang="tr-TR" sz="16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>
                          <a:latin typeface="Comic Sans MS" panose="030F0702030302020204" pitchFamily="66" charset="0"/>
                        </a:rPr>
                        <a:t>%10</a:t>
                      </a:r>
                      <a:endParaRPr lang="tr-TR" sz="16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>
                          <a:latin typeface="Comic Sans MS" panose="030F0702030302020204" pitchFamily="66" charset="0"/>
                        </a:rPr>
                        <a:t>%10 </a:t>
                      </a:r>
                      <a:endParaRPr lang="tr-TR" sz="16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>
                          <a:latin typeface="Comic Sans MS" panose="030F0702030302020204" pitchFamily="66" charset="0"/>
                        </a:rPr>
                        <a:t>%10</a:t>
                      </a:r>
                      <a:endParaRPr lang="tr-TR" sz="16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36398168"/>
                  </a:ext>
                </a:extLst>
              </a:tr>
            </a:tbl>
          </a:graphicData>
        </a:graphic>
      </p:graphicFrame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236578"/>
              </p:ext>
            </p:extLst>
          </p:nvPr>
        </p:nvGraphicFramePr>
        <p:xfrm>
          <a:off x="678885" y="2394919"/>
          <a:ext cx="7786255" cy="111252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557251">
                  <a:extLst>
                    <a:ext uri="{9D8B030D-6E8A-4147-A177-3AD203B41FA5}">
                      <a16:colId xmlns="" xmlns:a16="http://schemas.microsoft.com/office/drawing/2014/main" val="1500354172"/>
                    </a:ext>
                  </a:extLst>
                </a:gridCol>
                <a:gridCol w="1557251">
                  <a:extLst>
                    <a:ext uri="{9D8B030D-6E8A-4147-A177-3AD203B41FA5}">
                      <a16:colId xmlns="" xmlns:a16="http://schemas.microsoft.com/office/drawing/2014/main" val="3326417775"/>
                    </a:ext>
                  </a:extLst>
                </a:gridCol>
                <a:gridCol w="1557251">
                  <a:extLst>
                    <a:ext uri="{9D8B030D-6E8A-4147-A177-3AD203B41FA5}">
                      <a16:colId xmlns="" xmlns:a16="http://schemas.microsoft.com/office/drawing/2014/main" val="1940746003"/>
                    </a:ext>
                  </a:extLst>
                </a:gridCol>
                <a:gridCol w="1557251">
                  <a:extLst>
                    <a:ext uri="{9D8B030D-6E8A-4147-A177-3AD203B41FA5}">
                      <a16:colId xmlns="" xmlns:a16="http://schemas.microsoft.com/office/drawing/2014/main" val="621978875"/>
                    </a:ext>
                  </a:extLst>
                </a:gridCol>
                <a:gridCol w="1557251">
                  <a:extLst>
                    <a:ext uri="{9D8B030D-6E8A-4147-A177-3AD203B41FA5}">
                      <a16:colId xmlns="" xmlns:a16="http://schemas.microsoft.com/office/drawing/2014/main" val="3548931452"/>
                    </a:ext>
                  </a:extLst>
                </a:gridCol>
              </a:tblGrid>
              <a:tr h="370840">
                <a:tc gridSpan="5">
                  <a:txBody>
                    <a:bodyPr/>
                    <a:lstStyle/>
                    <a:p>
                      <a:pPr algn="ctr"/>
                      <a:r>
                        <a:rPr lang="tr-TR" sz="1600" dirty="0" smtClean="0">
                          <a:latin typeface="Comic Sans MS" panose="030F0702030302020204" pitchFamily="66" charset="0"/>
                        </a:rPr>
                        <a:t>EŞİT AĞIRLIK PUANINA TESTLERİN ETKİSİ</a:t>
                      </a:r>
                      <a:endParaRPr lang="tr-TR" sz="1600" dirty="0">
                        <a:latin typeface="Comic Sans MS" panose="030F0702030302020204" pitchFamily="66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73445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1600" b="1" dirty="0" smtClean="0">
                          <a:latin typeface="Comic Sans MS" panose="030F0702030302020204" pitchFamily="66" charset="0"/>
                        </a:rPr>
                        <a:t>TYT</a:t>
                      </a:r>
                      <a:endParaRPr lang="tr-TR" sz="1600" b="1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1" dirty="0" smtClean="0">
                          <a:latin typeface="Comic Sans MS" panose="030F0702030302020204" pitchFamily="66" charset="0"/>
                        </a:rPr>
                        <a:t>MATEMATİK</a:t>
                      </a:r>
                      <a:endParaRPr lang="tr-TR" sz="1600" b="1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1" dirty="0" smtClean="0">
                          <a:latin typeface="Comic Sans MS" panose="030F0702030302020204" pitchFamily="66" charset="0"/>
                        </a:rPr>
                        <a:t>EDEBİYAT</a:t>
                      </a:r>
                      <a:endParaRPr lang="tr-TR" sz="1600" b="1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1" dirty="0" smtClean="0">
                          <a:latin typeface="Comic Sans MS" panose="030F0702030302020204" pitchFamily="66" charset="0"/>
                        </a:rPr>
                        <a:t>COĞRAFYA</a:t>
                      </a:r>
                      <a:endParaRPr lang="tr-TR" sz="1600" b="1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1" dirty="0" smtClean="0">
                          <a:latin typeface="Comic Sans MS" panose="030F0702030302020204" pitchFamily="66" charset="0"/>
                        </a:rPr>
                        <a:t>TARİH</a:t>
                      </a:r>
                      <a:endParaRPr lang="tr-TR" sz="1600" b="1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385491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>
                          <a:latin typeface="Comic Sans MS" panose="030F0702030302020204" pitchFamily="66" charset="0"/>
                        </a:rPr>
                        <a:t>%40</a:t>
                      </a:r>
                      <a:endParaRPr lang="tr-TR" sz="16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>
                          <a:latin typeface="Comic Sans MS" panose="030F0702030302020204" pitchFamily="66" charset="0"/>
                        </a:rPr>
                        <a:t>%30</a:t>
                      </a:r>
                      <a:endParaRPr lang="tr-TR" sz="16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>
                          <a:latin typeface="Comic Sans MS" panose="030F0702030302020204" pitchFamily="66" charset="0"/>
                        </a:rPr>
                        <a:t>%18</a:t>
                      </a:r>
                      <a:endParaRPr lang="tr-TR" sz="16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>
                          <a:latin typeface="Comic Sans MS" panose="030F0702030302020204" pitchFamily="66" charset="0"/>
                        </a:rPr>
                        <a:t>%5</a:t>
                      </a:r>
                      <a:endParaRPr lang="tr-TR" sz="16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>
                          <a:latin typeface="Comic Sans MS" panose="030F0702030302020204" pitchFamily="66" charset="0"/>
                        </a:rPr>
                        <a:t>%7</a:t>
                      </a:r>
                      <a:endParaRPr lang="tr-TR" sz="16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31704878"/>
                  </a:ext>
                </a:extLst>
              </a:tr>
            </a:tbl>
          </a:graphicData>
        </a:graphic>
      </p:graphicFrame>
      <p:graphicFrame>
        <p:nvGraphicFramePr>
          <p:cNvPr id="10" name="Tablo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5029378"/>
              </p:ext>
            </p:extLst>
          </p:nvPr>
        </p:nvGraphicFramePr>
        <p:xfrm>
          <a:off x="678870" y="3665353"/>
          <a:ext cx="7786256" cy="132080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973282">
                  <a:extLst>
                    <a:ext uri="{9D8B030D-6E8A-4147-A177-3AD203B41FA5}">
                      <a16:colId xmlns="" xmlns:a16="http://schemas.microsoft.com/office/drawing/2014/main" val="465387247"/>
                    </a:ext>
                  </a:extLst>
                </a:gridCol>
                <a:gridCol w="973282">
                  <a:extLst>
                    <a:ext uri="{9D8B030D-6E8A-4147-A177-3AD203B41FA5}">
                      <a16:colId xmlns="" xmlns:a16="http://schemas.microsoft.com/office/drawing/2014/main" val="605523679"/>
                    </a:ext>
                  </a:extLst>
                </a:gridCol>
                <a:gridCol w="973282">
                  <a:extLst>
                    <a:ext uri="{9D8B030D-6E8A-4147-A177-3AD203B41FA5}">
                      <a16:colId xmlns="" xmlns:a16="http://schemas.microsoft.com/office/drawing/2014/main" val="2192119900"/>
                    </a:ext>
                  </a:extLst>
                </a:gridCol>
                <a:gridCol w="973282">
                  <a:extLst>
                    <a:ext uri="{9D8B030D-6E8A-4147-A177-3AD203B41FA5}">
                      <a16:colId xmlns="" xmlns:a16="http://schemas.microsoft.com/office/drawing/2014/main" val="1486454312"/>
                    </a:ext>
                  </a:extLst>
                </a:gridCol>
                <a:gridCol w="973282">
                  <a:extLst>
                    <a:ext uri="{9D8B030D-6E8A-4147-A177-3AD203B41FA5}">
                      <a16:colId xmlns="" xmlns:a16="http://schemas.microsoft.com/office/drawing/2014/main" val="3633619909"/>
                    </a:ext>
                  </a:extLst>
                </a:gridCol>
                <a:gridCol w="973282">
                  <a:extLst>
                    <a:ext uri="{9D8B030D-6E8A-4147-A177-3AD203B41FA5}">
                      <a16:colId xmlns="" xmlns:a16="http://schemas.microsoft.com/office/drawing/2014/main" val="595192409"/>
                    </a:ext>
                  </a:extLst>
                </a:gridCol>
                <a:gridCol w="973282">
                  <a:extLst>
                    <a:ext uri="{9D8B030D-6E8A-4147-A177-3AD203B41FA5}">
                      <a16:colId xmlns="" xmlns:a16="http://schemas.microsoft.com/office/drawing/2014/main" val="4269459592"/>
                    </a:ext>
                  </a:extLst>
                </a:gridCol>
                <a:gridCol w="973282">
                  <a:extLst>
                    <a:ext uri="{9D8B030D-6E8A-4147-A177-3AD203B41FA5}">
                      <a16:colId xmlns="" xmlns:a16="http://schemas.microsoft.com/office/drawing/2014/main" val="47433575"/>
                    </a:ext>
                  </a:extLst>
                </a:gridCol>
              </a:tblGrid>
              <a:tr h="370840">
                <a:tc gridSpan="8">
                  <a:txBody>
                    <a:bodyPr/>
                    <a:lstStyle/>
                    <a:p>
                      <a:pPr algn="ctr"/>
                      <a:r>
                        <a:rPr lang="tr-TR" sz="1600" dirty="0" smtClean="0">
                          <a:latin typeface="Comic Sans MS" panose="030F0702030302020204" pitchFamily="66" charset="0"/>
                        </a:rPr>
                        <a:t>SÖZEL</a:t>
                      </a:r>
                      <a:r>
                        <a:rPr lang="tr-TR" sz="1600" baseline="0" dirty="0" smtClean="0">
                          <a:latin typeface="Comic Sans MS" panose="030F0702030302020204" pitchFamily="66" charset="0"/>
                        </a:rPr>
                        <a:t> PUANA TESTLERİN ETKİSİ</a:t>
                      </a:r>
                      <a:endParaRPr lang="tr-TR" sz="1600" dirty="0">
                        <a:latin typeface="Comic Sans MS" panose="030F0702030302020204" pitchFamily="66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6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46796386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pPr algn="ctr"/>
                      <a:r>
                        <a:rPr lang="tr-TR" sz="1600" b="1" dirty="0" smtClean="0">
                          <a:latin typeface="Comic Sans MS" panose="030F0702030302020204" pitchFamily="66" charset="0"/>
                        </a:rPr>
                        <a:t>TYT</a:t>
                      </a:r>
                      <a:endParaRPr lang="tr-TR" sz="1600" b="1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1" dirty="0" smtClean="0">
                          <a:latin typeface="Comic Sans MS" panose="030F0702030302020204" pitchFamily="66" charset="0"/>
                        </a:rPr>
                        <a:t>EDEB</a:t>
                      </a:r>
                      <a:endParaRPr lang="tr-TR" sz="1600" b="1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1" dirty="0" smtClean="0">
                          <a:latin typeface="Comic Sans MS" panose="030F0702030302020204" pitchFamily="66" charset="0"/>
                        </a:rPr>
                        <a:t>TARİH-1</a:t>
                      </a:r>
                      <a:endParaRPr lang="tr-TR" sz="1600" b="1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1" dirty="0" smtClean="0">
                          <a:latin typeface="Comic Sans MS" panose="030F0702030302020204" pitchFamily="66" charset="0"/>
                        </a:rPr>
                        <a:t>COĞ-1</a:t>
                      </a:r>
                      <a:endParaRPr lang="tr-TR" sz="1600" b="1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1" dirty="0" smtClean="0">
                          <a:latin typeface="Comic Sans MS" panose="030F0702030302020204" pitchFamily="66" charset="0"/>
                        </a:rPr>
                        <a:t>TARİH-2</a:t>
                      </a:r>
                      <a:endParaRPr lang="tr-TR" sz="1600" b="1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1" dirty="0" smtClean="0">
                          <a:latin typeface="Comic Sans MS" panose="030F0702030302020204" pitchFamily="66" charset="0"/>
                        </a:rPr>
                        <a:t>COĞ-2</a:t>
                      </a:r>
                      <a:endParaRPr lang="tr-TR" sz="1600" b="1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1" dirty="0" smtClean="0">
                          <a:latin typeface="Comic Sans MS" panose="030F0702030302020204" pitchFamily="66" charset="0"/>
                        </a:rPr>
                        <a:t>FELSF. GRB</a:t>
                      </a:r>
                      <a:endParaRPr lang="tr-TR" sz="1600" b="1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1" dirty="0" smtClean="0">
                          <a:latin typeface="Comic Sans MS" panose="030F0702030302020204" pitchFamily="66" charset="0"/>
                        </a:rPr>
                        <a:t>DİN</a:t>
                      </a:r>
                      <a:r>
                        <a:rPr lang="tr-TR" sz="1600" b="1" baseline="0" dirty="0" smtClean="0">
                          <a:latin typeface="Comic Sans MS" panose="030F0702030302020204" pitchFamily="66" charset="0"/>
                        </a:rPr>
                        <a:t> K.</a:t>
                      </a:r>
                      <a:endParaRPr lang="tr-TR" sz="1600" b="1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235722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>
                          <a:latin typeface="Comic Sans MS" panose="030F0702030302020204" pitchFamily="66" charset="0"/>
                        </a:rPr>
                        <a:t>%40</a:t>
                      </a:r>
                      <a:endParaRPr lang="tr-TR" sz="16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>
                          <a:latin typeface="Comic Sans MS" panose="030F0702030302020204" pitchFamily="66" charset="0"/>
                        </a:rPr>
                        <a:t>%18</a:t>
                      </a:r>
                      <a:endParaRPr lang="tr-TR" sz="16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>
                          <a:latin typeface="Comic Sans MS" panose="030F0702030302020204" pitchFamily="66" charset="0"/>
                        </a:rPr>
                        <a:t>%7</a:t>
                      </a:r>
                      <a:endParaRPr lang="tr-TR" sz="16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>
                          <a:latin typeface="Comic Sans MS" panose="030F0702030302020204" pitchFamily="66" charset="0"/>
                        </a:rPr>
                        <a:t>%5</a:t>
                      </a:r>
                      <a:endParaRPr lang="tr-TR" sz="16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>
                          <a:latin typeface="Comic Sans MS" panose="030F0702030302020204" pitchFamily="66" charset="0"/>
                        </a:rPr>
                        <a:t>%8</a:t>
                      </a:r>
                      <a:endParaRPr lang="tr-TR" sz="16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>
                          <a:latin typeface="Comic Sans MS" panose="030F0702030302020204" pitchFamily="66" charset="0"/>
                        </a:rPr>
                        <a:t>%8</a:t>
                      </a:r>
                      <a:endParaRPr lang="tr-TR" sz="16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>
                          <a:latin typeface="Comic Sans MS" panose="030F0702030302020204" pitchFamily="66" charset="0"/>
                        </a:rPr>
                        <a:t>%9</a:t>
                      </a:r>
                      <a:endParaRPr lang="tr-TR" sz="16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>
                          <a:latin typeface="Comic Sans MS" panose="030F0702030302020204" pitchFamily="66" charset="0"/>
                        </a:rPr>
                        <a:t>%5</a:t>
                      </a:r>
                      <a:endParaRPr lang="tr-TR" sz="16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0620785"/>
                  </a:ext>
                </a:extLst>
              </a:tr>
            </a:tbl>
          </a:graphicData>
        </a:graphic>
      </p:graphicFrame>
      <p:graphicFrame>
        <p:nvGraphicFramePr>
          <p:cNvPr id="11" name="Tablo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0942011"/>
              </p:ext>
            </p:extLst>
          </p:nvPr>
        </p:nvGraphicFramePr>
        <p:xfrm>
          <a:off x="1610695" y="5229200"/>
          <a:ext cx="6096000" cy="111252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3048000">
                  <a:extLst>
                    <a:ext uri="{9D8B030D-6E8A-4147-A177-3AD203B41FA5}">
                      <a16:colId xmlns="" xmlns:a16="http://schemas.microsoft.com/office/drawing/2014/main" val="1945228092"/>
                    </a:ext>
                  </a:extLst>
                </a:gridCol>
                <a:gridCol w="3048000">
                  <a:extLst>
                    <a:ext uri="{9D8B030D-6E8A-4147-A177-3AD203B41FA5}">
                      <a16:colId xmlns="" xmlns:a16="http://schemas.microsoft.com/office/drawing/2014/main" val="2869605306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tr-TR" sz="1600" dirty="0" smtClean="0">
                          <a:latin typeface="Comic Sans MS" panose="030F0702030302020204" pitchFamily="66" charset="0"/>
                        </a:rPr>
                        <a:t>DİL</a:t>
                      </a:r>
                      <a:r>
                        <a:rPr lang="tr-TR" sz="1600" baseline="0" dirty="0" smtClean="0">
                          <a:latin typeface="Comic Sans MS" panose="030F0702030302020204" pitchFamily="66" charset="0"/>
                        </a:rPr>
                        <a:t> PUANINA TESTLERİN ETKİSİ</a:t>
                      </a:r>
                      <a:endParaRPr lang="tr-TR" sz="1600" dirty="0">
                        <a:latin typeface="Comic Sans MS" panose="030F0702030302020204" pitchFamily="66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4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4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213486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1600" b="1" dirty="0" smtClean="0">
                          <a:latin typeface="Comic Sans MS" panose="030F0702030302020204" pitchFamily="66" charset="0"/>
                        </a:rPr>
                        <a:t>TYT</a:t>
                      </a:r>
                      <a:endParaRPr lang="tr-TR" sz="1600" b="1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1" dirty="0" smtClean="0">
                          <a:latin typeface="Comic Sans MS" panose="030F0702030302020204" pitchFamily="66" charset="0"/>
                        </a:rPr>
                        <a:t>DİL TESTİ</a:t>
                      </a:r>
                      <a:endParaRPr lang="tr-TR" sz="1600" b="1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343417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>
                          <a:latin typeface="Comic Sans MS" panose="030F0702030302020204" pitchFamily="66" charset="0"/>
                        </a:rPr>
                        <a:t>%40</a:t>
                      </a:r>
                      <a:endParaRPr lang="tr-TR" sz="16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>
                          <a:latin typeface="Comic Sans MS" panose="030F0702030302020204" pitchFamily="66" charset="0"/>
                        </a:rPr>
                        <a:t>%60</a:t>
                      </a:r>
                      <a:endParaRPr lang="tr-TR" sz="16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713980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2722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>
              <a:defRPr/>
            </a:pPr>
            <a:r>
              <a:rPr lang="tr-TR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Özel Yetenekli Öğrenciler</a:t>
            </a:r>
            <a:endParaRPr lang="tr-TR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3 Dikdörtgen"/>
          <p:cNvSpPr/>
          <p:nvPr/>
        </p:nvSpPr>
        <p:spPr>
          <a:xfrm>
            <a:off x="467589" y="1556793"/>
            <a:ext cx="8136903" cy="417646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30" tIns="45720" rIns="91430" bIns="45720" anchor="ctr"/>
          <a:lstStyle/>
          <a:p>
            <a:pPr algn="ctr">
              <a:defRPr/>
            </a:pPr>
            <a:r>
              <a:rPr lang="tr-TR" sz="2000" b="1" dirty="0">
                <a:latin typeface="Comic Sans MS" panose="030F0702030302020204" pitchFamily="66" charset="0"/>
              </a:rPr>
              <a:t>Özel yetenek gerektiren programların </a:t>
            </a:r>
            <a:r>
              <a:rPr lang="tr-TR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(resim, müzik, sahne sanatları, beden eğitimi </a:t>
            </a:r>
            <a:r>
              <a:rPr lang="tr-TR" sz="20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v.s</a:t>
            </a:r>
            <a:r>
              <a:rPr lang="tr-TR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)</a:t>
            </a:r>
            <a:r>
              <a:rPr lang="tr-TR" sz="2000" b="1" dirty="0">
                <a:latin typeface="Comic Sans MS" panose="030F0702030302020204" pitchFamily="66" charset="0"/>
              </a:rPr>
              <a:t> sınavları ile seçme ve yerleştirme işlemleri yükseköğretim kurumlarınca yapılmaktadır. Özel yetenek gerektiren programlara başvurular doğrudan programın bağlı bulunduğu yükseköğretim kurumuna yapılır. Sınav ve değerlendirme işlemleri ilgili yükseköğretim kurumu tarafından yürütülür.</a:t>
            </a:r>
          </a:p>
          <a:p>
            <a:pPr algn="ctr">
              <a:defRPr/>
            </a:pPr>
            <a:endParaRPr lang="tr-TR" sz="2000" b="1" dirty="0">
              <a:latin typeface="Comic Sans MS" panose="030F0702030302020204" pitchFamily="66" charset="0"/>
            </a:endParaRPr>
          </a:p>
          <a:p>
            <a:pPr algn="ctr">
              <a:defRPr/>
            </a:pPr>
            <a:r>
              <a:rPr lang="tr-TR" sz="2000" b="1" dirty="0">
                <a:solidFill>
                  <a:srgbClr val="0000FF"/>
                </a:solidFill>
                <a:latin typeface="Comic Sans MS" panose="030F0702030302020204" pitchFamily="66" charset="0"/>
              </a:rPr>
              <a:t>Özel yetenek sınavı gerektiren yükseköğretim öğretmenlik programlarına başvurabilmek için </a:t>
            </a:r>
          </a:p>
          <a:p>
            <a:pPr algn="ctr">
              <a:defRPr/>
            </a:pPr>
            <a:r>
              <a:rPr lang="tr-TR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TYT sıralamasının en düşük 800.000</a:t>
            </a:r>
            <a:r>
              <a:rPr lang="tr-TR" sz="2000" b="1" dirty="0">
                <a:solidFill>
                  <a:srgbClr val="0000FF"/>
                </a:solidFill>
                <a:latin typeface="Comic Sans MS" panose="030F0702030302020204" pitchFamily="66" charset="0"/>
              </a:rPr>
              <a:t> olması gerekmektedir.</a:t>
            </a:r>
          </a:p>
        </p:txBody>
      </p:sp>
    </p:spTree>
    <p:extLst>
      <p:ext uri="{BB962C8B-B14F-4D97-AF65-F5344CB8AC3E}">
        <p14:creationId xmlns:p14="http://schemas.microsoft.com/office/powerpoint/2010/main" val="9475046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432019" y="1975715"/>
            <a:ext cx="2044898" cy="2761044"/>
          </a:xfrm>
          <a:custGeom>
            <a:avLst/>
            <a:gdLst/>
            <a:ahLst/>
            <a:cxnLst/>
            <a:rect l="l" t="t" r="r" b="b"/>
            <a:pathLst>
              <a:path w="4089796" h="4141566">
                <a:moveTo>
                  <a:pt x="0" y="0"/>
                </a:moveTo>
                <a:lnTo>
                  <a:pt x="4089796" y="0"/>
                </a:lnTo>
                <a:lnTo>
                  <a:pt x="4089796" y="4141565"/>
                </a:lnTo>
                <a:lnTo>
                  <a:pt x="0" y="414156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6084540" y="1666568"/>
            <a:ext cx="2578759" cy="4758955"/>
          </a:xfrm>
          <a:custGeom>
            <a:avLst/>
            <a:gdLst/>
            <a:ahLst/>
            <a:cxnLst/>
            <a:rect l="l" t="t" r="r" b="b"/>
            <a:pathLst>
              <a:path w="5157518" h="7138433">
                <a:moveTo>
                  <a:pt x="0" y="0"/>
                </a:moveTo>
                <a:lnTo>
                  <a:pt x="5157518" y="0"/>
                </a:lnTo>
                <a:lnTo>
                  <a:pt x="5157518" y="7138433"/>
                </a:lnTo>
                <a:lnTo>
                  <a:pt x="0" y="713843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2536528" y="115530"/>
            <a:ext cx="4178035" cy="13465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512020">
              <a:lnSpc>
                <a:spcPts val="3450"/>
              </a:lnSpc>
            </a:pPr>
            <a:r>
              <a:rPr lang="en-US" sz="2500" b="1" dirty="0">
                <a:solidFill>
                  <a:srgbClr val="000000"/>
                </a:solidFill>
                <a:latin typeface="Comic Sans MS" panose="030F0702030302020204" pitchFamily="66" charset="0"/>
              </a:rPr>
              <a:t>BAZI BÖLÜMLER İÇİN SIRALAMA BARAJI BULUNMAKTADIR.</a:t>
            </a:r>
          </a:p>
        </p:txBody>
      </p:sp>
      <p:sp>
        <p:nvSpPr>
          <p:cNvPr id="5" name="Freeform 5"/>
          <p:cNvSpPr/>
          <p:nvPr/>
        </p:nvSpPr>
        <p:spPr>
          <a:xfrm>
            <a:off x="245647" y="1666568"/>
            <a:ext cx="2578759" cy="4758955"/>
          </a:xfrm>
          <a:custGeom>
            <a:avLst/>
            <a:gdLst/>
            <a:ahLst/>
            <a:cxnLst/>
            <a:rect l="l" t="t" r="r" b="b"/>
            <a:pathLst>
              <a:path w="5157518" h="7138433">
                <a:moveTo>
                  <a:pt x="0" y="0"/>
                </a:moveTo>
                <a:lnTo>
                  <a:pt x="5157518" y="0"/>
                </a:lnTo>
                <a:lnTo>
                  <a:pt x="5157518" y="7138433"/>
                </a:lnTo>
                <a:lnTo>
                  <a:pt x="0" y="713843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054844" y="1860008"/>
            <a:ext cx="1481691" cy="6924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512020">
              <a:lnSpc>
                <a:spcPts val="2665"/>
              </a:lnSpc>
            </a:pPr>
            <a:r>
              <a:rPr lang="en-US" sz="1900" b="1" dirty="0">
                <a:solidFill>
                  <a:srgbClr val="000000"/>
                </a:solidFill>
                <a:latin typeface="Comic Sans MS" panose="030F0702030302020204" pitchFamily="66" charset="0"/>
              </a:rPr>
              <a:t>TIP</a:t>
            </a:r>
          </a:p>
          <a:p>
            <a:pPr algn="ctr" defTabSz="512020">
              <a:lnSpc>
                <a:spcPts val="2665"/>
              </a:lnSpc>
              <a:spcBef>
                <a:spcPct val="0"/>
              </a:spcBef>
            </a:pPr>
            <a:r>
              <a:rPr lang="en-US" sz="1900" b="1" dirty="0">
                <a:solidFill>
                  <a:srgbClr val="000000"/>
                </a:solidFill>
                <a:latin typeface="Comic Sans MS" panose="030F0702030302020204" pitchFamily="66" charset="0"/>
              </a:rPr>
              <a:t>50 </a:t>
            </a:r>
            <a:r>
              <a:rPr lang="tr-TR" sz="1900" b="1" dirty="0">
                <a:solidFill>
                  <a:srgbClr val="000000"/>
                </a:solidFill>
                <a:latin typeface="Comic Sans MS" panose="030F0702030302020204" pitchFamily="66" charset="0"/>
              </a:rPr>
              <a:t>BİN</a:t>
            </a:r>
            <a:endParaRPr lang="en-US" sz="1900" b="1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269386" y="3145033"/>
            <a:ext cx="1257697" cy="7694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512020">
              <a:lnSpc>
                <a:spcPts val="1960"/>
              </a:lnSpc>
            </a:pPr>
            <a:r>
              <a:rPr lang="en-US" sz="1600" b="1" dirty="0">
                <a:solidFill>
                  <a:srgbClr val="000000"/>
                </a:solidFill>
                <a:latin typeface="Comic Sans MS" panose="030F0702030302020204" pitchFamily="66" charset="0"/>
              </a:rPr>
              <a:t>DİŞ HEKİMLİĞİ</a:t>
            </a:r>
          </a:p>
          <a:p>
            <a:pPr algn="ctr" defTabSz="512020">
              <a:lnSpc>
                <a:spcPts val="1960"/>
              </a:lnSpc>
              <a:spcBef>
                <a:spcPct val="0"/>
              </a:spcBef>
            </a:pPr>
            <a:r>
              <a:rPr lang="en-US" sz="1600" b="1" dirty="0">
                <a:solidFill>
                  <a:srgbClr val="000000"/>
                </a:solidFill>
                <a:latin typeface="Comic Sans MS" panose="030F0702030302020204" pitchFamily="66" charset="0"/>
              </a:rPr>
              <a:t>80 </a:t>
            </a:r>
            <a:r>
              <a:rPr lang="tr-TR" sz="1600" b="1" dirty="0">
                <a:solidFill>
                  <a:srgbClr val="000000"/>
                </a:solidFill>
                <a:latin typeface="Comic Sans MS" panose="030F0702030302020204" pitchFamily="66" charset="0"/>
              </a:rPr>
              <a:t>BİN</a:t>
            </a:r>
            <a:endParaRPr lang="en-US" sz="1600" b="1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269386" y="4204040"/>
            <a:ext cx="1257697" cy="5899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512020">
              <a:lnSpc>
                <a:spcPts val="2274"/>
              </a:lnSpc>
            </a:pPr>
            <a:r>
              <a:rPr lang="en-US" sz="1600" b="1" dirty="0">
                <a:solidFill>
                  <a:srgbClr val="000000"/>
                </a:solidFill>
                <a:latin typeface="Comic Sans MS" panose="030F0702030302020204" pitchFamily="66" charset="0"/>
              </a:rPr>
              <a:t>ECZACILIK</a:t>
            </a:r>
          </a:p>
          <a:p>
            <a:pPr algn="ctr" defTabSz="512020">
              <a:lnSpc>
                <a:spcPts val="2274"/>
              </a:lnSpc>
              <a:spcBef>
                <a:spcPct val="0"/>
              </a:spcBef>
            </a:pPr>
            <a:r>
              <a:rPr lang="en-US" sz="1600" b="1" dirty="0">
                <a:solidFill>
                  <a:srgbClr val="000000"/>
                </a:solidFill>
                <a:latin typeface="Comic Sans MS" panose="030F0702030302020204" pitchFamily="66" charset="0"/>
              </a:rPr>
              <a:t>100 BİN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187624" y="5391584"/>
            <a:ext cx="1512168" cy="5642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512020">
              <a:lnSpc>
                <a:spcPts val="2195"/>
              </a:lnSpc>
            </a:pPr>
            <a:r>
              <a:rPr lang="en-US" sz="1400" b="1" dirty="0">
                <a:solidFill>
                  <a:srgbClr val="000000"/>
                </a:solidFill>
                <a:latin typeface="Comic Sans MS" panose="030F0702030302020204" pitchFamily="66" charset="0"/>
              </a:rPr>
              <a:t>MÜHENDİSLİK</a:t>
            </a:r>
          </a:p>
          <a:p>
            <a:pPr algn="ctr" defTabSz="512020">
              <a:lnSpc>
                <a:spcPts val="2195"/>
              </a:lnSpc>
              <a:spcBef>
                <a:spcPct val="0"/>
              </a:spcBef>
            </a:pPr>
            <a:r>
              <a:rPr lang="en-US" sz="1400" b="1" dirty="0">
                <a:solidFill>
                  <a:srgbClr val="000000"/>
                </a:solidFill>
                <a:latin typeface="Comic Sans MS" panose="030F0702030302020204" pitchFamily="66" charset="0"/>
              </a:rPr>
              <a:t>300 BİN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7020569" y="1872709"/>
            <a:ext cx="1420781" cy="615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512020">
              <a:lnSpc>
                <a:spcPts val="2430"/>
              </a:lnSpc>
              <a:spcBef>
                <a:spcPct val="0"/>
              </a:spcBef>
            </a:pPr>
            <a:r>
              <a:rPr lang="en-US" sz="1700" b="1" dirty="0">
                <a:solidFill>
                  <a:srgbClr val="000000"/>
                </a:solidFill>
                <a:latin typeface="Comic Sans MS" panose="030F0702030302020204" pitchFamily="66" charset="0"/>
              </a:rPr>
              <a:t>HUKUK</a:t>
            </a:r>
          </a:p>
          <a:p>
            <a:pPr algn="ctr" defTabSz="512020">
              <a:lnSpc>
                <a:spcPts val="2430"/>
              </a:lnSpc>
              <a:spcBef>
                <a:spcPct val="0"/>
              </a:spcBef>
            </a:pPr>
            <a:r>
              <a:rPr lang="en-US" sz="1700" b="1" dirty="0">
                <a:solidFill>
                  <a:srgbClr val="000000"/>
                </a:solidFill>
                <a:latin typeface="Comic Sans MS" panose="030F0702030302020204" pitchFamily="66" charset="0"/>
              </a:rPr>
              <a:t>125 BİN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7078731" y="3062877"/>
            <a:ext cx="1362615" cy="564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512020">
              <a:lnSpc>
                <a:spcPts val="2198"/>
              </a:lnSpc>
            </a:pPr>
            <a:r>
              <a:rPr lang="en-US" sz="1600" b="1" dirty="0">
                <a:solidFill>
                  <a:srgbClr val="000000"/>
                </a:solidFill>
                <a:latin typeface="Comic Sans MS" panose="030F0702030302020204" pitchFamily="66" charset="0"/>
              </a:rPr>
              <a:t>MİMARLIK</a:t>
            </a:r>
          </a:p>
          <a:p>
            <a:pPr algn="ctr" defTabSz="512020">
              <a:lnSpc>
                <a:spcPts val="2198"/>
              </a:lnSpc>
              <a:spcBef>
                <a:spcPct val="0"/>
              </a:spcBef>
            </a:pPr>
            <a:r>
              <a:rPr lang="en-US" sz="1600" b="1" dirty="0">
                <a:solidFill>
                  <a:srgbClr val="000000"/>
                </a:solidFill>
                <a:latin typeface="Comic Sans MS" panose="030F0702030302020204" pitchFamily="66" charset="0"/>
              </a:rPr>
              <a:t>250 BİN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6876266" y="4251365"/>
            <a:ext cx="1633353" cy="5386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512020">
              <a:lnSpc>
                <a:spcPts val="2117"/>
              </a:lnSpc>
            </a:pPr>
            <a:r>
              <a:rPr lang="en-US" sz="1600" b="1" dirty="0">
                <a:solidFill>
                  <a:srgbClr val="000000"/>
                </a:solidFill>
                <a:latin typeface="Comic Sans MS" panose="030F0702030302020204" pitchFamily="66" charset="0"/>
              </a:rPr>
              <a:t>ÖĞRETMENLİK</a:t>
            </a:r>
          </a:p>
          <a:p>
            <a:pPr algn="ctr" defTabSz="512020">
              <a:lnSpc>
                <a:spcPts val="2117"/>
              </a:lnSpc>
              <a:spcBef>
                <a:spcPct val="0"/>
              </a:spcBef>
            </a:pPr>
            <a:r>
              <a:rPr lang="en-US" sz="1600" b="1" dirty="0">
                <a:solidFill>
                  <a:srgbClr val="000000"/>
                </a:solidFill>
                <a:latin typeface="Comic Sans MS" panose="030F0702030302020204" pitchFamily="66" charset="0"/>
              </a:rPr>
              <a:t>300 BİN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7000236" y="5157192"/>
            <a:ext cx="1748228" cy="8976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512020">
              <a:lnSpc>
                <a:spcPts val="1000"/>
              </a:lnSpc>
            </a:pPr>
            <a:endParaRPr lang="tr-TR" b="1" dirty="0" smtClean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algn="ctr" defTabSz="512020">
              <a:lnSpc>
                <a:spcPts val="1000"/>
              </a:lnSpc>
            </a:pPr>
            <a:endParaRPr lang="tr-TR" sz="1600" b="1" dirty="0" smtClean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algn="ctr" defTabSz="512020">
              <a:lnSpc>
                <a:spcPts val="1000"/>
              </a:lnSpc>
            </a:pPr>
            <a:endParaRPr lang="tr-TR" sz="1600" b="1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algn="ctr" defTabSz="512020">
              <a:lnSpc>
                <a:spcPts val="1000"/>
              </a:lnSpc>
            </a:pPr>
            <a:r>
              <a:rPr lang="en-US" sz="1600" b="1" dirty="0" err="1" smtClean="0">
                <a:solidFill>
                  <a:srgbClr val="000000"/>
                </a:solidFill>
                <a:latin typeface="Comic Sans MS" panose="030F0702030302020204" pitchFamily="66" charset="0"/>
              </a:rPr>
              <a:t>özel</a:t>
            </a:r>
            <a:r>
              <a:rPr lang="en-US" sz="16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Comic Sans MS" panose="030F0702030302020204" pitchFamily="66" charset="0"/>
              </a:rPr>
              <a:t>yetenek</a:t>
            </a:r>
            <a:r>
              <a:rPr lang="en-US" sz="16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Comic Sans MS" panose="030F0702030302020204" pitchFamily="66" charset="0"/>
              </a:rPr>
              <a:t>sınavı</a:t>
            </a:r>
            <a:r>
              <a:rPr lang="en-US" sz="16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Comic Sans MS" panose="030F0702030302020204" pitchFamily="66" charset="0"/>
              </a:rPr>
              <a:t>ile</a:t>
            </a:r>
            <a:endParaRPr lang="en-US" sz="1600" b="1" dirty="0" smtClean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algn="ctr" defTabSz="512020">
              <a:lnSpc>
                <a:spcPts val="1000"/>
              </a:lnSpc>
            </a:pPr>
            <a:r>
              <a:rPr lang="en-US" sz="1600" b="1" dirty="0" err="1" smtClean="0">
                <a:solidFill>
                  <a:srgbClr val="000000"/>
                </a:solidFill>
                <a:latin typeface="Comic Sans MS" panose="030F0702030302020204" pitchFamily="66" charset="0"/>
              </a:rPr>
              <a:t>alan</a:t>
            </a:r>
            <a:r>
              <a:rPr lang="en-US" sz="16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Comic Sans MS" panose="030F0702030302020204" pitchFamily="66" charset="0"/>
              </a:rPr>
              <a:t>öğretmenlik</a:t>
            </a:r>
            <a:r>
              <a:rPr lang="en-US" sz="16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Comic Sans MS" panose="030F0702030302020204" pitchFamily="66" charset="0"/>
              </a:rPr>
              <a:t>bölümleri</a:t>
            </a:r>
            <a:r>
              <a:rPr lang="en-US" sz="16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 800 bin</a:t>
            </a:r>
            <a:endParaRPr lang="en-US" sz="1600" b="1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2824406" y="5045927"/>
            <a:ext cx="3226587" cy="15260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512020">
              <a:lnSpc>
                <a:spcPts val="1680"/>
              </a:lnSpc>
            </a:pPr>
            <a:r>
              <a:rPr lang="en-US" sz="1400" b="1" dirty="0">
                <a:solidFill>
                  <a:srgbClr val="000000"/>
                </a:solidFill>
                <a:latin typeface="Comic Sans MS" panose="030F0702030302020204" pitchFamily="66" charset="0"/>
              </a:rPr>
              <a:t>*PDR </a:t>
            </a:r>
            <a:r>
              <a:rPr lang="en-US" sz="1400" b="1" dirty="0" err="1">
                <a:solidFill>
                  <a:srgbClr val="000000"/>
                </a:solidFill>
                <a:latin typeface="Comic Sans MS" panose="030F0702030302020204" pitchFamily="66" charset="0"/>
              </a:rPr>
              <a:t>Bölümü</a:t>
            </a:r>
            <a:r>
              <a:rPr lang="en-US" sz="1400" b="1" dirty="0">
                <a:solidFill>
                  <a:srgbClr val="000000"/>
                </a:solidFill>
                <a:latin typeface="Comic Sans MS" panose="030F0702030302020204" pitchFamily="66" charset="0"/>
              </a:rPr>
              <a:t> de 300 Bin </a:t>
            </a:r>
            <a:r>
              <a:rPr lang="en-US" sz="1400" b="1" dirty="0" err="1">
                <a:solidFill>
                  <a:srgbClr val="000000"/>
                </a:solidFill>
                <a:latin typeface="Comic Sans MS" panose="030F0702030302020204" pitchFamily="66" charset="0"/>
              </a:rPr>
              <a:t>barajına</a:t>
            </a:r>
            <a:r>
              <a:rPr lang="en-US" sz="1400" b="1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Comic Sans MS" panose="030F0702030302020204" pitchFamily="66" charset="0"/>
              </a:rPr>
              <a:t>dahildir</a:t>
            </a:r>
            <a:r>
              <a:rPr lang="en-US" sz="1400" b="1" dirty="0">
                <a:solidFill>
                  <a:srgbClr val="000000"/>
                </a:solidFill>
                <a:latin typeface="Comic Sans MS" panose="030F0702030302020204" pitchFamily="66" charset="0"/>
              </a:rPr>
              <a:t>.</a:t>
            </a:r>
          </a:p>
          <a:p>
            <a:pPr algn="ctr" defTabSz="512020">
              <a:lnSpc>
                <a:spcPts val="1680"/>
              </a:lnSpc>
            </a:pPr>
            <a:endParaRPr lang="en-US" sz="1400" b="1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algn="ctr" defTabSz="512020">
              <a:lnSpc>
                <a:spcPts val="1680"/>
              </a:lnSpc>
            </a:pPr>
            <a:r>
              <a:rPr lang="en-US" sz="1400" b="1" dirty="0">
                <a:solidFill>
                  <a:srgbClr val="000000"/>
                </a:solidFill>
                <a:latin typeface="Comic Sans MS" panose="030F0702030302020204" pitchFamily="66" charset="0"/>
              </a:rPr>
              <a:t>*</a:t>
            </a:r>
            <a:r>
              <a:rPr lang="en-US" sz="1400" b="1" dirty="0" err="1">
                <a:solidFill>
                  <a:srgbClr val="000000"/>
                </a:solidFill>
                <a:latin typeface="Comic Sans MS" panose="030F0702030302020204" pitchFamily="66" charset="0"/>
              </a:rPr>
              <a:t>Mühendislik</a:t>
            </a:r>
            <a:r>
              <a:rPr lang="en-US" sz="1400" b="1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Comic Sans MS" panose="030F0702030302020204" pitchFamily="66" charset="0"/>
              </a:rPr>
              <a:t>Programlarında</a:t>
            </a:r>
            <a:r>
              <a:rPr lang="en-US" sz="1400" b="1" dirty="0">
                <a:solidFill>
                  <a:srgbClr val="000000"/>
                </a:solidFill>
                <a:latin typeface="Comic Sans MS" panose="030F0702030302020204" pitchFamily="66" charset="0"/>
              </a:rPr>
              <a:t>, </a:t>
            </a:r>
            <a:r>
              <a:rPr lang="en-US" sz="1400" b="1" dirty="0" err="1">
                <a:solidFill>
                  <a:srgbClr val="000000"/>
                </a:solidFill>
                <a:latin typeface="Comic Sans MS" panose="030F0702030302020204" pitchFamily="66" charset="0"/>
              </a:rPr>
              <a:t>Ziraat</a:t>
            </a:r>
            <a:r>
              <a:rPr lang="en-US" sz="1400" b="1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Comic Sans MS" panose="030F0702030302020204" pitchFamily="66" charset="0"/>
              </a:rPr>
              <a:t>Mühendisliği</a:t>
            </a:r>
            <a:r>
              <a:rPr lang="en-US" sz="1400" b="1" dirty="0">
                <a:solidFill>
                  <a:srgbClr val="000000"/>
                </a:solidFill>
                <a:latin typeface="Comic Sans MS" panose="030F0702030302020204" pitchFamily="66" charset="0"/>
              </a:rPr>
              <a:t>, </a:t>
            </a:r>
            <a:r>
              <a:rPr lang="en-US" sz="1400" b="1" dirty="0" err="1">
                <a:solidFill>
                  <a:srgbClr val="000000"/>
                </a:solidFill>
                <a:latin typeface="Comic Sans MS" panose="030F0702030302020204" pitchFamily="66" charset="0"/>
              </a:rPr>
              <a:t>Orman</a:t>
            </a:r>
            <a:r>
              <a:rPr lang="en-US" sz="1400" b="1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Comic Sans MS" panose="030F0702030302020204" pitchFamily="66" charset="0"/>
              </a:rPr>
              <a:t>Mühendisliği</a:t>
            </a:r>
            <a:r>
              <a:rPr lang="en-US" sz="1400" b="1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Comic Sans MS" panose="030F0702030302020204" pitchFamily="66" charset="0"/>
              </a:rPr>
              <a:t>ve</a:t>
            </a:r>
            <a:r>
              <a:rPr lang="en-US" sz="1400" b="1" dirty="0">
                <a:solidFill>
                  <a:srgbClr val="000000"/>
                </a:solidFill>
                <a:latin typeface="Comic Sans MS" panose="030F0702030302020204" pitchFamily="66" charset="0"/>
              </a:rPr>
              <a:t> Su </a:t>
            </a:r>
            <a:r>
              <a:rPr lang="en-US" sz="1400" b="1" dirty="0" err="1">
                <a:solidFill>
                  <a:srgbClr val="000000"/>
                </a:solidFill>
                <a:latin typeface="Comic Sans MS" panose="030F0702030302020204" pitchFamily="66" charset="0"/>
              </a:rPr>
              <a:t>Ürünleri</a:t>
            </a:r>
            <a:r>
              <a:rPr lang="en-US" sz="1400" b="1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Comic Sans MS" panose="030F0702030302020204" pitchFamily="66" charset="0"/>
              </a:rPr>
              <a:t>Mühendisliği</a:t>
            </a:r>
            <a:r>
              <a:rPr lang="en-US" sz="1400" b="1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Comic Sans MS" panose="030F0702030302020204" pitchFamily="66" charset="0"/>
              </a:rPr>
              <a:t>sıralama</a:t>
            </a:r>
            <a:r>
              <a:rPr lang="en-US" sz="1400" b="1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Comic Sans MS" panose="030F0702030302020204" pitchFamily="66" charset="0"/>
              </a:rPr>
              <a:t>barajı</a:t>
            </a:r>
            <a:r>
              <a:rPr lang="en-US" sz="1400" b="1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Comic Sans MS" panose="030F0702030302020204" pitchFamily="66" charset="0"/>
              </a:rPr>
              <a:t>dışındadır</a:t>
            </a:r>
            <a:endParaRPr lang="en-US" sz="1400" b="1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6736934"/>
      </p:ext>
    </p:extLst>
  </p:cSld>
  <p:clrMapOvr>
    <a:masterClrMapping/>
  </p:clrMapOvr>
  <p:transition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683568" y="404666"/>
            <a:ext cx="8136904" cy="6077906"/>
            <a:chOff x="0" y="0"/>
            <a:chExt cx="13054592" cy="1066473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2668686" cy="10664730"/>
            </a:xfrm>
            <a:custGeom>
              <a:avLst/>
              <a:gdLst/>
              <a:ahLst/>
              <a:cxnLst/>
              <a:rect l="l" t="t" r="r" b="b"/>
              <a:pathLst>
                <a:path w="12668686" h="10664730">
                  <a:moveTo>
                    <a:pt x="0" y="0"/>
                  </a:moveTo>
                  <a:lnTo>
                    <a:pt x="12668686" y="0"/>
                  </a:lnTo>
                  <a:lnTo>
                    <a:pt x="12668686" y="10664730"/>
                  </a:lnTo>
                  <a:lnTo>
                    <a:pt x="0" y="106647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duotone>
                  <a:prstClr val="black"/>
                  <a:schemeClr val="accent6">
                    <a:tint val="45000"/>
                    <a:satMod val="400000"/>
                  </a:schemeClr>
                </a:duotone>
                <a:extLst>
                  <a:ext uri="{96DAC541-7B7A-43D3-8B79-37D633B846F1}">
                    <asvg:svgBlip xmlns=""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TextBox 5"/>
            <p:cNvSpPr txBox="1"/>
            <p:nvPr/>
          </p:nvSpPr>
          <p:spPr>
            <a:xfrm>
              <a:off x="3675258" y="4718532"/>
              <a:ext cx="8799329" cy="94508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399"/>
                </a:lnSpc>
              </a:pPr>
              <a:r>
                <a:rPr lang="en-US" sz="2000" b="1" dirty="0">
                  <a:solidFill>
                    <a:srgbClr val="000000"/>
                  </a:solidFill>
                  <a:latin typeface="Comic Sans MS" panose="030F0702030302020204" pitchFamily="66" charset="0"/>
                </a:rPr>
                <a:t>2.Oturum:ALAN YETERLİK TESTİ </a:t>
              </a:r>
              <a:r>
                <a:rPr lang="en-US" sz="2000" b="1" dirty="0">
                  <a:solidFill>
                    <a:srgbClr val="009900"/>
                  </a:solidFill>
                  <a:latin typeface="Comic Sans MS" panose="030F0702030302020204" pitchFamily="66" charset="0"/>
                </a:rPr>
                <a:t>(AYT)</a:t>
              </a:r>
            </a:p>
            <a:p>
              <a:pPr>
                <a:lnSpc>
                  <a:spcPts val="1399"/>
                </a:lnSpc>
              </a:pPr>
              <a:endParaRPr lang="en-US" sz="2000" b="1" dirty="0">
                <a:solidFill>
                  <a:srgbClr val="000000"/>
                </a:solidFill>
                <a:latin typeface="Comic Sans MS" panose="030F0702030302020204" pitchFamily="66" charset="0"/>
              </a:endParaRPr>
            </a:p>
            <a:p>
              <a:pPr>
                <a:lnSpc>
                  <a:spcPts val="1399"/>
                </a:lnSpc>
              </a:pPr>
              <a:r>
                <a:rPr lang="en-US" sz="2000" b="1" dirty="0">
                  <a:solidFill>
                    <a:srgbClr val="000000"/>
                  </a:solidFill>
                  <a:latin typeface="Comic Sans MS" panose="030F0702030302020204" pitchFamily="66" charset="0"/>
                </a:rPr>
                <a:t>AYT </a:t>
              </a:r>
              <a:r>
                <a:rPr lang="en-US" sz="2000" b="1" dirty="0" err="1">
                  <a:solidFill>
                    <a:srgbClr val="000000"/>
                  </a:solidFill>
                  <a:latin typeface="Comic Sans MS" panose="030F0702030302020204" pitchFamily="66" charset="0"/>
                </a:rPr>
                <a:t>Sınavı</a:t>
              </a:r>
              <a:r>
                <a:rPr lang="en-US" sz="2000" b="1" dirty="0">
                  <a:solidFill>
                    <a:srgbClr val="000000"/>
                  </a:solidFill>
                  <a:latin typeface="Comic Sans MS" panose="030F0702030302020204" pitchFamily="66" charset="0"/>
                </a:rPr>
                <a:t> </a:t>
              </a:r>
              <a:r>
                <a:rPr lang="en-US" sz="2000" b="1" u="sng" dirty="0" err="1">
                  <a:solidFill>
                    <a:srgbClr val="FF0000"/>
                  </a:solidFill>
                  <a:latin typeface="Comic Sans MS" panose="030F0702030302020204" pitchFamily="66" charset="0"/>
                </a:rPr>
                <a:t>Pazar</a:t>
              </a:r>
              <a:r>
                <a:rPr lang="en-US" sz="2000" b="1" dirty="0">
                  <a:solidFill>
                    <a:srgbClr val="000000"/>
                  </a:solidFill>
                  <a:latin typeface="Comic Sans MS" panose="030F0702030302020204" pitchFamily="66" charset="0"/>
                </a:rPr>
                <a:t> </a:t>
              </a:r>
              <a:r>
                <a:rPr lang="en-US" sz="2000" b="1" dirty="0" err="1">
                  <a:solidFill>
                    <a:srgbClr val="000000"/>
                  </a:solidFill>
                  <a:latin typeface="Comic Sans MS" panose="030F0702030302020204" pitchFamily="66" charset="0"/>
                </a:rPr>
                <a:t>günü</a:t>
              </a:r>
              <a:r>
                <a:rPr lang="en-US" sz="2000" b="1" dirty="0">
                  <a:solidFill>
                    <a:srgbClr val="000000"/>
                  </a:solidFill>
                  <a:latin typeface="Comic Sans MS" panose="030F0702030302020204" pitchFamily="66" charset="0"/>
                </a:rPr>
                <a:t> </a:t>
              </a:r>
              <a:r>
                <a:rPr lang="en-US" sz="2000" b="1" dirty="0" err="1">
                  <a:solidFill>
                    <a:srgbClr val="000000"/>
                  </a:solidFill>
                  <a:latin typeface="Comic Sans MS" panose="030F0702030302020204" pitchFamily="66" charset="0"/>
                </a:rPr>
                <a:t>yapılır</a:t>
              </a:r>
              <a:r>
                <a:rPr lang="en-US" sz="2000" b="1" dirty="0">
                  <a:solidFill>
                    <a:srgbClr val="000000"/>
                  </a:solidFill>
                  <a:latin typeface="Comic Sans MS" panose="030F0702030302020204" pitchFamily="66" charset="0"/>
                </a:rPr>
                <a:t>.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602588" y="1082727"/>
              <a:ext cx="1868306" cy="4950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95"/>
                </a:lnSpc>
              </a:pPr>
              <a:r>
                <a:rPr lang="en-US" sz="3600" b="1" spc="156" dirty="0">
                  <a:solidFill>
                    <a:srgbClr val="121435"/>
                  </a:solidFill>
                  <a:latin typeface="Comic Sans MS" panose="030F0702030302020204" pitchFamily="66" charset="0"/>
                </a:rPr>
                <a:t>TYT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697319" y="4992427"/>
              <a:ext cx="1678842" cy="4950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95"/>
                </a:lnSpc>
              </a:pPr>
              <a:r>
                <a:rPr lang="en-US" sz="3600" b="1" spc="156" dirty="0">
                  <a:solidFill>
                    <a:srgbClr val="121435"/>
                  </a:solidFill>
                  <a:latin typeface="Comic Sans MS" panose="030F0702030302020204" pitchFamily="66" charset="0"/>
                </a:rPr>
                <a:t>AYT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348661" y="9012329"/>
              <a:ext cx="2376161" cy="4950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95"/>
                </a:lnSpc>
              </a:pPr>
              <a:r>
                <a:rPr lang="en-US" sz="3600" b="1" spc="156" dirty="0">
                  <a:solidFill>
                    <a:srgbClr val="121435"/>
                  </a:solidFill>
                  <a:latin typeface="Comic Sans MS" panose="030F0702030302020204" pitchFamily="66" charset="0"/>
                </a:rPr>
                <a:t>YDT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3675258" y="8738430"/>
              <a:ext cx="9259568" cy="94508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399"/>
                </a:lnSpc>
              </a:pPr>
              <a:r>
                <a:rPr lang="en-US" sz="2000" b="1" dirty="0">
                  <a:solidFill>
                    <a:srgbClr val="000000"/>
                  </a:solidFill>
                  <a:latin typeface="Comic Sans MS" panose="030F0702030302020204" pitchFamily="66" charset="0"/>
                </a:rPr>
                <a:t>3.Oturum:YABANCI DİL TESTİ </a:t>
              </a:r>
              <a:r>
                <a:rPr lang="en-US" sz="2000" b="1" dirty="0">
                  <a:solidFill>
                    <a:srgbClr val="009900"/>
                  </a:solidFill>
                  <a:latin typeface="Comic Sans MS" panose="030F0702030302020204" pitchFamily="66" charset="0"/>
                </a:rPr>
                <a:t>(YDT)</a:t>
              </a:r>
            </a:p>
            <a:p>
              <a:pPr>
                <a:lnSpc>
                  <a:spcPts val="1399"/>
                </a:lnSpc>
              </a:pPr>
              <a:endParaRPr lang="en-US" sz="2000" b="1" dirty="0">
                <a:solidFill>
                  <a:srgbClr val="000000"/>
                </a:solidFill>
                <a:latin typeface="Comic Sans MS" panose="030F0702030302020204" pitchFamily="66" charset="0"/>
              </a:endParaRPr>
            </a:p>
            <a:p>
              <a:pPr>
                <a:lnSpc>
                  <a:spcPts val="1399"/>
                </a:lnSpc>
              </a:pPr>
              <a:r>
                <a:rPr lang="en-US" sz="2000" b="1" dirty="0">
                  <a:solidFill>
                    <a:srgbClr val="000000"/>
                  </a:solidFill>
                  <a:latin typeface="Comic Sans MS" panose="030F0702030302020204" pitchFamily="66" charset="0"/>
                </a:rPr>
                <a:t>YDT </a:t>
              </a:r>
              <a:r>
                <a:rPr lang="en-US" sz="2000" b="1" dirty="0" err="1">
                  <a:solidFill>
                    <a:srgbClr val="000000"/>
                  </a:solidFill>
                  <a:latin typeface="Comic Sans MS" panose="030F0702030302020204" pitchFamily="66" charset="0"/>
                </a:rPr>
                <a:t>Sınavı</a:t>
              </a:r>
              <a:r>
                <a:rPr lang="en-US" sz="2000" b="1" dirty="0">
                  <a:solidFill>
                    <a:srgbClr val="000000"/>
                  </a:solidFill>
                  <a:latin typeface="Comic Sans MS" panose="030F0702030302020204" pitchFamily="66" charset="0"/>
                </a:rPr>
                <a:t> </a:t>
              </a:r>
              <a:r>
                <a:rPr lang="en-US" sz="2000" b="1" u="sng" dirty="0" err="1">
                  <a:solidFill>
                    <a:srgbClr val="FF0000"/>
                  </a:solidFill>
                  <a:latin typeface="Comic Sans MS" panose="030F0702030302020204" pitchFamily="66" charset="0"/>
                </a:rPr>
                <a:t>Pazar</a:t>
              </a:r>
              <a:r>
                <a:rPr lang="en-US" sz="2000" b="1" u="sng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 </a:t>
              </a:r>
              <a:r>
                <a:rPr lang="en-US" sz="2000" b="1" u="sng" dirty="0" err="1">
                  <a:solidFill>
                    <a:srgbClr val="FF0000"/>
                  </a:solidFill>
                  <a:latin typeface="Comic Sans MS" panose="030F0702030302020204" pitchFamily="66" charset="0"/>
                </a:rPr>
                <a:t>günü</a:t>
              </a:r>
              <a:r>
                <a:rPr lang="en-US" sz="2000" b="1" u="sng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 </a:t>
              </a:r>
              <a:r>
                <a:rPr lang="en-US" sz="2000" b="1" u="sng" dirty="0" err="1">
                  <a:solidFill>
                    <a:srgbClr val="FF0000"/>
                  </a:solidFill>
                  <a:latin typeface="Comic Sans MS" panose="030F0702030302020204" pitchFamily="66" charset="0"/>
                </a:rPr>
                <a:t>öğleden</a:t>
              </a:r>
              <a:r>
                <a:rPr lang="en-US" sz="2000" b="1" u="sng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 </a:t>
              </a:r>
              <a:r>
                <a:rPr lang="en-US" sz="2000" b="1" u="sng" dirty="0" err="1">
                  <a:solidFill>
                    <a:srgbClr val="FF0000"/>
                  </a:solidFill>
                  <a:latin typeface="Comic Sans MS" panose="030F0702030302020204" pitchFamily="66" charset="0"/>
                </a:rPr>
                <a:t>sonra</a:t>
              </a:r>
              <a:r>
                <a:rPr lang="en-US" sz="2000" b="1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 </a:t>
              </a:r>
              <a:r>
                <a:rPr lang="en-US" sz="2000" b="1" dirty="0" err="1">
                  <a:latin typeface="Comic Sans MS" panose="030F0702030302020204" pitchFamily="66" charset="0"/>
                </a:rPr>
                <a:t>y</a:t>
              </a:r>
              <a:r>
                <a:rPr lang="en-US" sz="2000" b="1" dirty="0" err="1">
                  <a:solidFill>
                    <a:srgbClr val="000000"/>
                  </a:solidFill>
                  <a:latin typeface="Comic Sans MS" panose="030F0702030302020204" pitchFamily="66" charset="0"/>
                </a:rPr>
                <a:t>apılır</a:t>
              </a:r>
              <a:r>
                <a:rPr lang="en-US" sz="2000" b="1" dirty="0">
                  <a:solidFill>
                    <a:srgbClr val="000000"/>
                  </a:solidFill>
                  <a:latin typeface="Comic Sans MS" panose="030F0702030302020204" pitchFamily="66" charset="0"/>
                </a:rPr>
                <a:t>.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3675258" y="808832"/>
              <a:ext cx="9379334" cy="126010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1399"/>
                </a:lnSpc>
              </a:pPr>
              <a:r>
                <a:rPr lang="en-US" sz="2000" b="1" dirty="0">
                  <a:solidFill>
                    <a:srgbClr val="000000"/>
                  </a:solidFill>
                  <a:latin typeface="Comic Sans MS" panose="030F0702030302020204" pitchFamily="66" charset="0"/>
                </a:rPr>
                <a:t>1.Oturum:TEMEL YETERLİK TESTİ </a:t>
              </a:r>
              <a:r>
                <a:rPr lang="en-US" sz="2000" b="1" dirty="0">
                  <a:solidFill>
                    <a:srgbClr val="009900"/>
                  </a:solidFill>
                  <a:latin typeface="Comic Sans MS" panose="030F0702030302020204" pitchFamily="66" charset="0"/>
                </a:rPr>
                <a:t>(TYT)</a:t>
              </a:r>
            </a:p>
            <a:p>
              <a:pPr>
                <a:lnSpc>
                  <a:spcPts val="1399"/>
                </a:lnSpc>
              </a:pPr>
              <a:endParaRPr lang="en-US" sz="2000" b="1" dirty="0">
                <a:solidFill>
                  <a:srgbClr val="000000"/>
                </a:solidFill>
                <a:latin typeface="Comic Sans MS" panose="030F0702030302020204" pitchFamily="66" charset="0"/>
              </a:endParaRPr>
            </a:p>
            <a:p>
              <a:pPr>
                <a:lnSpc>
                  <a:spcPts val="1399"/>
                </a:lnSpc>
              </a:pPr>
              <a:r>
                <a:rPr lang="en-US" sz="2000" b="1" dirty="0">
                  <a:solidFill>
                    <a:srgbClr val="000000"/>
                  </a:solidFill>
                  <a:latin typeface="Comic Sans MS" panose="030F0702030302020204" pitchFamily="66" charset="0"/>
                </a:rPr>
                <a:t>TYT </a:t>
              </a:r>
              <a:r>
                <a:rPr lang="en-US" sz="2000" b="1" dirty="0" err="1">
                  <a:solidFill>
                    <a:srgbClr val="000000"/>
                  </a:solidFill>
                  <a:latin typeface="Comic Sans MS" panose="030F0702030302020204" pitchFamily="66" charset="0"/>
                </a:rPr>
                <a:t>Sınavı</a:t>
              </a:r>
              <a:r>
                <a:rPr lang="en-US" sz="2000" b="1" dirty="0">
                  <a:solidFill>
                    <a:srgbClr val="000000"/>
                  </a:solidFill>
                  <a:latin typeface="Comic Sans MS" panose="030F0702030302020204" pitchFamily="66" charset="0"/>
                </a:rPr>
                <a:t> </a:t>
              </a:r>
              <a:r>
                <a:rPr lang="en-US" sz="2000" b="1" u="sng" dirty="0" err="1">
                  <a:solidFill>
                    <a:srgbClr val="FF0000"/>
                  </a:solidFill>
                  <a:latin typeface="Comic Sans MS" panose="030F0702030302020204" pitchFamily="66" charset="0"/>
                </a:rPr>
                <a:t>Cumartesi</a:t>
              </a:r>
              <a:r>
                <a:rPr lang="en-US" sz="2000" b="1" dirty="0">
                  <a:solidFill>
                    <a:srgbClr val="000000"/>
                  </a:solidFill>
                  <a:latin typeface="Comic Sans MS" panose="030F0702030302020204" pitchFamily="66" charset="0"/>
                </a:rPr>
                <a:t> </a:t>
              </a:r>
              <a:r>
                <a:rPr lang="en-US" sz="2000" b="1" dirty="0" err="1">
                  <a:solidFill>
                    <a:srgbClr val="000000"/>
                  </a:solidFill>
                  <a:latin typeface="Comic Sans MS" panose="030F0702030302020204" pitchFamily="66" charset="0"/>
                </a:rPr>
                <a:t>günü</a:t>
              </a:r>
              <a:r>
                <a:rPr lang="en-US" sz="2000" b="1" dirty="0">
                  <a:solidFill>
                    <a:srgbClr val="000000"/>
                  </a:solidFill>
                  <a:latin typeface="Comic Sans MS" panose="030F0702030302020204" pitchFamily="66" charset="0"/>
                </a:rPr>
                <a:t> </a:t>
              </a:r>
              <a:r>
                <a:rPr lang="en-US" sz="2000" b="1" dirty="0" err="1">
                  <a:solidFill>
                    <a:srgbClr val="000000"/>
                  </a:solidFill>
                  <a:latin typeface="Comic Sans MS" panose="030F0702030302020204" pitchFamily="66" charset="0"/>
                </a:rPr>
                <a:t>yapılır</a:t>
              </a:r>
              <a:r>
                <a:rPr lang="en-US" sz="2000" b="1" dirty="0">
                  <a:solidFill>
                    <a:srgbClr val="000000"/>
                  </a:solidFill>
                  <a:latin typeface="Comic Sans MS" panose="030F0702030302020204" pitchFamily="66" charset="0"/>
                </a:rPr>
                <a:t>.</a:t>
              </a:r>
              <a:endParaRPr lang="tr-TR" sz="2000" b="1" dirty="0">
                <a:solidFill>
                  <a:srgbClr val="000000"/>
                </a:solidFill>
                <a:latin typeface="Comic Sans MS" panose="030F0702030302020204" pitchFamily="66" charset="0"/>
              </a:endParaRPr>
            </a:p>
            <a:p>
              <a:pPr>
                <a:lnSpc>
                  <a:spcPts val="1399"/>
                </a:lnSpc>
              </a:pPr>
              <a:endParaRPr lang="tr-TR" sz="2000" b="1" dirty="0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40149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23" r="-223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4038488" y="1234128"/>
            <a:ext cx="4788696" cy="43345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98979" lvl="1" indent="-199488" defTabSz="512060">
              <a:lnSpc>
                <a:spcPts val="2217"/>
              </a:lnSpc>
              <a:buFont typeface="Arial"/>
              <a:buChar char="•"/>
            </a:pPr>
            <a:r>
              <a:rPr lang="en-US" b="1" dirty="0" err="1">
                <a:solidFill>
                  <a:srgbClr val="0D0D0D"/>
                </a:solidFill>
                <a:latin typeface="Comic Sans MS" panose="030F0702030302020204" pitchFamily="66" charset="0"/>
              </a:rPr>
              <a:t>Sınavlar</a:t>
            </a:r>
            <a:r>
              <a:rPr lang="en-US" b="1" dirty="0">
                <a:solidFill>
                  <a:srgbClr val="0D0D0D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Comic Sans MS" panose="030F0702030302020204" pitchFamily="66" charset="0"/>
              </a:rPr>
              <a:t>genel</a:t>
            </a:r>
            <a:r>
              <a:rPr lang="en-US" b="1" dirty="0">
                <a:solidFill>
                  <a:srgbClr val="0D0D0D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Comic Sans MS" panose="030F0702030302020204" pitchFamily="66" charset="0"/>
              </a:rPr>
              <a:t>olarak</a:t>
            </a:r>
            <a:r>
              <a:rPr lang="en-US" b="1" dirty="0">
                <a:solidFill>
                  <a:srgbClr val="0D0D0D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Comic Sans MS" panose="030F0702030302020204" pitchFamily="66" charset="0"/>
              </a:rPr>
              <a:t>Haziran</a:t>
            </a:r>
            <a:r>
              <a:rPr lang="en-US" b="1" dirty="0">
                <a:solidFill>
                  <a:srgbClr val="0D0D0D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Comic Sans MS" panose="030F0702030302020204" pitchFamily="66" charset="0"/>
              </a:rPr>
              <a:t>ayının</a:t>
            </a:r>
            <a:r>
              <a:rPr lang="en-US" b="1" dirty="0">
                <a:solidFill>
                  <a:srgbClr val="0D0D0D"/>
                </a:solidFill>
                <a:latin typeface="Comic Sans MS" panose="030F0702030302020204" pitchFamily="66" charset="0"/>
              </a:rPr>
              <a:t> 2. </a:t>
            </a:r>
            <a:r>
              <a:rPr lang="en-US" b="1" dirty="0" err="1" smtClean="0">
                <a:solidFill>
                  <a:srgbClr val="0D0D0D"/>
                </a:solidFill>
                <a:latin typeface="Comic Sans MS" panose="030F0702030302020204" pitchFamily="66" charset="0"/>
              </a:rPr>
              <a:t>haftası</a:t>
            </a:r>
            <a:r>
              <a:rPr lang="tr-TR" b="1" dirty="0" smtClean="0">
                <a:solidFill>
                  <a:srgbClr val="0D0D0D"/>
                </a:solidFill>
                <a:latin typeface="Comic Sans MS" panose="030F0702030302020204" pitchFamily="66" charset="0"/>
              </a:rPr>
              <a:t>,</a:t>
            </a:r>
            <a:r>
              <a:rPr lang="en-US" b="1" dirty="0" smtClean="0">
                <a:solidFill>
                  <a:srgbClr val="0D0D0D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Comic Sans MS" panose="030F0702030302020204" pitchFamily="66" charset="0"/>
              </a:rPr>
              <a:t>hafta</a:t>
            </a:r>
            <a:r>
              <a:rPr lang="en-US" b="1" dirty="0">
                <a:solidFill>
                  <a:srgbClr val="0D0D0D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Comic Sans MS" panose="030F0702030302020204" pitchFamily="66" charset="0"/>
              </a:rPr>
              <a:t>sonu</a:t>
            </a:r>
            <a:r>
              <a:rPr lang="en-US" b="1" dirty="0">
                <a:solidFill>
                  <a:srgbClr val="0D0D0D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Comic Sans MS" panose="030F0702030302020204" pitchFamily="66" charset="0"/>
              </a:rPr>
              <a:t>yapılır</a:t>
            </a:r>
            <a:r>
              <a:rPr lang="en-US" b="1" dirty="0">
                <a:solidFill>
                  <a:srgbClr val="0D0D0D"/>
                </a:solidFill>
                <a:latin typeface="Comic Sans MS" panose="030F0702030302020204" pitchFamily="66" charset="0"/>
              </a:rPr>
              <a:t>.</a:t>
            </a:r>
          </a:p>
          <a:p>
            <a:pPr defTabSz="512060">
              <a:lnSpc>
                <a:spcPts val="1008"/>
              </a:lnSpc>
            </a:pPr>
            <a:endParaRPr lang="en-US" b="1" dirty="0">
              <a:solidFill>
                <a:srgbClr val="0D0D0D"/>
              </a:solidFill>
              <a:latin typeface="Comic Sans MS" panose="030F0702030302020204" pitchFamily="66" charset="0"/>
            </a:endParaRPr>
          </a:p>
          <a:p>
            <a:pPr marL="398979" lvl="1" indent="-199488" defTabSz="512060">
              <a:lnSpc>
                <a:spcPts val="2217"/>
              </a:lnSpc>
              <a:buFont typeface="Arial"/>
              <a:buChar char="•"/>
            </a:pPr>
            <a:r>
              <a:rPr lang="en-US" b="1" dirty="0" err="1">
                <a:solidFill>
                  <a:srgbClr val="0D0D0D"/>
                </a:solidFill>
                <a:latin typeface="Comic Sans MS" panose="030F0702030302020204" pitchFamily="66" charset="0"/>
              </a:rPr>
              <a:t>Sınava</a:t>
            </a:r>
            <a:r>
              <a:rPr lang="en-US" b="1" dirty="0">
                <a:solidFill>
                  <a:srgbClr val="0D0D0D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Comic Sans MS" panose="030F0702030302020204" pitchFamily="66" charset="0"/>
              </a:rPr>
              <a:t>giren</a:t>
            </a:r>
            <a:r>
              <a:rPr lang="en-US" b="1" dirty="0">
                <a:solidFill>
                  <a:srgbClr val="0D0D0D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Comic Sans MS" panose="030F0702030302020204" pitchFamily="66" charset="0"/>
              </a:rPr>
              <a:t>adaylar</a:t>
            </a:r>
            <a:r>
              <a:rPr lang="en-US" b="1" dirty="0">
                <a:solidFill>
                  <a:srgbClr val="0D0D0D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Comic Sans MS" panose="030F0702030302020204" pitchFamily="66" charset="0"/>
              </a:rPr>
              <a:t>sabah</a:t>
            </a:r>
            <a:r>
              <a:rPr lang="en-US" b="1" dirty="0">
                <a:solidFill>
                  <a:srgbClr val="0D0D0D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Comic Sans MS" panose="030F0702030302020204" pitchFamily="66" charset="0"/>
              </a:rPr>
              <a:t>oturumu</a:t>
            </a:r>
            <a:r>
              <a:rPr lang="en-US" b="1" dirty="0">
                <a:solidFill>
                  <a:srgbClr val="0D0D0D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Comic Sans MS" panose="030F0702030302020204" pitchFamily="66" charset="0"/>
              </a:rPr>
              <a:t>için</a:t>
            </a:r>
            <a:r>
              <a:rPr lang="en-US" b="1" dirty="0">
                <a:solidFill>
                  <a:srgbClr val="0D0D0D"/>
                </a:solidFill>
                <a:latin typeface="Comic Sans MS" panose="030F0702030302020204" pitchFamily="66" charset="0"/>
              </a:rPr>
              <a:t> saat:10:00’dan </a:t>
            </a:r>
            <a:r>
              <a:rPr lang="en-US" b="1" dirty="0" err="1">
                <a:solidFill>
                  <a:srgbClr val="0D0D0D"/>
                </a:solidFill>
                <a:latin typeface="Comic Sans MS" panose="030F0702030302020204" pitchFamily="66" charset="0"/>
              </a:rPr>
              <a:t>öğleden</a:t>
            </a:r>
            <a:r>
              <a:rPr lang="en-US" b="1" dirty="0">
                <a:solidFill>
                  <a:srgbClr val="0D0D0D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Comic Sans MS" panose="030F0702030302020204" pitchFamily="66" charset="0"/>
              </a:rPr>
              <a:t>sonra</a:t>
            </a:r>
            <a:r>
              <a:rPr lang="en-US" b="1" dirty="0">
                <a:solidFill>
                  <a:srgbClr val="0D0D0D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Comic Sans MS" panose="030F0702030302020204" pitchFamily="66" charset="0"/>
              </a:rPr>
              <a:t>oturumu</a:t>
            </a:r>
            <a:r>
              <a:rPr lang="en-US" b="1" dirty="0">
                <a:solidFill>
                  <a:srgbClr val="0D0D0D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Comic Sans MS" panose="030F0702030302020204" pitchFamily="66" charset="0"/>
              </a:rPr>
              <a:t>içinde</a:t>
            </a:r>
            <a:r>
              <a:rPr lang="en-US" b="1" dirty="0">
                <a:solidFill>
                  <a:srgbClr val="0D0D0D"/>
                </a:solidFill>
                <a:latin typeface="Comic Sans MS" panose="030F0702030302020204" pitchFamily="66" charset="0"/>
              </a:rPr>
              <a:t> 15:30’dan </a:t>
            </a:r>
            <a:r>
              <a:rPr lang="en-US" b="1" dirty="0" err="1">
                <a:solidFill>
                  <a:srgbClr val="0D0D0D"/>
                </a:solidFill>
                <a:latin typeface="Comic Sans MS" panose="030F0702030302020204" pitchFamily="66" charset="0"/>
              </a:rPr>
              <a:t>sonra</a:t>
            </a:r>
            <a:r>
              <a:rPr lang="en-US" b="1" dirty="0">
                <a:solidFill>
                  <a:srgbClr val="0D0D0D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Comic Sans MS" panose="030F0702030302020204" pitchFamily="66" charset="0"/>
              </a:rPr>
              <a:t>sınav</a:t>
            </a:r>
            <a:r>
              <a:rPr lang="en-US" b="1" dirty="0">
                <a:solidFill>
                  <a:srgbClr val="0D0D0D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Comic Sans MS" panose="030F0702030302020204" pitchFamily="66" charset="0"/>
              </a:rPr>
              <a:t>salonuna</a:t>
            </a:r>
            <a:r>
              <a:rPr lang="en-US" b="1" dirty="0">
                <a:solidFill>
                  <a:srgbClr val="0D0D0D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Comic Sans MS" panose="030F0702030302020204" pitchFamily="66" charset="0"/>
              </a:rPr>
              <a:t>alınmazlar</a:t>
            </a:r>
            <a:r>
              <a:rPr lang="en-US" b="1" dirty="0">
                <a:solidFill>
                  <a:srgbClr val="0D0D0D"/>
                </a:solidFill>
                <a:latin typeface="Comic Sans MS" panose="030F0702030302020204" pitchFamily="66" charset="0"/>
              </a:rPr>
              <a:t>.</a:t>
            </a:r>
          </a:p>
          <a:p>
            <a:pPr defTabSz="512060">
              <a:lnSpc>
                <a:spcPts val="1008"/>
              </a:lnSpc>
            </a:pPr>
            <a:endParaRPr lang="en-US" b="1" dirty="0">
              <a:solidFill>
                <a:srgbClr val="0D0D0D"/>
              </a:solidFill>
              <a:latin typeface="Comic Sans MS" panose="030F0702030302020204" pitchFamily="66" charset="0"/>
            </a:endParaRPr>
          </a:p>
          <a:p>
            <a:pPr marL="398979" lvl="1" indent="-199488" defTabSz="512060">
              <a:lnSpc>
                <a:spcPts val="2217"/>
              </a:lnSpc>
              <a:buFont typeface="Arial"/>
              <a:buChar char="•"/>
            </a:pPr>
            <a:r>
              <a:rPr lang="en-US" b="1" dirty="0" err="1">
                <a:solidFill>
                  <a:srgbClr val="0D0D0D"/>
                </a:solidFill>
                <a:latin typeface="Comic Sans MS" panose="030F0702030302020204" pitchFamily="66" charset="0"/>
              </a:rPr>
              <a:t>Sınava</a:t>
            </a:r>
            <a:r>
              <a:rPr lang="en-US" b="1" dirty="0">
                <a:solidFill>
                  <a:srgbClr val="0D0D0D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Comic Sans MS" panose="030F0702030302020204" pitchFamily="66" charset="0"/>
              </a:rPr>
              <a:t>katılan</a:t>
            </a:r>
            <a:r>
              <a:rPr lang="en-US" b="1" dirty="0">
                <a:solidFill>
                  <a:srgbClr val="0D0D0D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Comic Sans MS" panose="030F0702030302020204" pitchFamily="66" charset="0"/>
              </a:rPr>
              <a:t>adaylar</a:t>
            </a:r>
            <a:r>
              <a:rPr lang="en-US" b="1" dirty="0">
                <a:solidFill>
                  <a:srgbClr val="0D0D0D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Comic Sans MS" panose="030F0702030302020204" pitchFamily="66" charset="0"/>
              </a:rPr>
              <a:t>için</a:t>
            </a:r>
            <a:r>
              <a:rPr lang="en-US" b="1" dirty="0">
                <a:solidFill>
                  <a:srgbClr val="0D0D0D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Comic Sans MS" panose="030F0702030302020204" pitchFamily="66" charset="0"/>
              </a:rPr>
              <a:t>sınava</a:t>
            </a:r>
            <a:r>
              <a:rPr lang="en-US" b="1" dirty="0">
                <a:solidFill>
                  <a:srgbClr val="0D0D0D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Comic Sans MS" panose="030F0702030302020204" pitchFamily="66" charset="0"/>
              </a:rPr>
              <a:t>giriş</a:t>
            </a:r>
            <a:r>
              <a:rPr lang="en-US" b="1" dirty="0">
                <a:solidFill>
                  <a:srgbClr val="0D0D0D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Comic Sans MS" panose="030F0702030302020204" pitchFamily="66" charset="0"/>
              </a:rPr>
              <a:t>evrakı</a:t>
            </a:r>
            <a:r>
              <a:rPr lang="en-US" b="1" dirty="0">
                <a:solidFill>
                  <a:srgbClr val="0D0D0D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Comic Sans MS" panose="030F0702030302020204" pitchFamily="66" charset="0"/>
              </a:rPr>
              <a:t>ile</a:t>
            </a:r>
            <a:r>
              <a:rPr lang="en-US" b="1" dirty="0">
                <a:solidFill>
                  <a:srgbClr val="0D0D0D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Comic Sans MS" panose="030F0702030302020204" pitchFamily="66" charset="0"/>
              </a:rPr>
              <a:t>birlikte</a:t>
            </a:r>
            <a:r>
              <a:rPr lang="en-US" b="1" dirty="0">
                <a:solidFill>
                  <a:srgbClr val="0D0D0D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Comic Sans MS" panose="030F0702030302020204" pitchFamily="66" charset="0"/>
              </a:rPr>
              <a:t>fotoğrafı</a:t>
            </a:r>
            <a:r>
              <a:rPr lang="en-US" b="1" dirty="0">
                <a:solidFill>
                  <a:srgbClr val="0D0D0D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Comic Sans MS" panose="030F0702030302020204" pitchFamily="66" charset="0"/>
              </a:rPr>
              <a:t>güncel</a:t>
            </a:r>
            <a:r>
              <a:rPr lang="en-US" b="1" dirty="0">
                <a:solidFill>
                  <a:srgbClr val="0D0D0D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Comic Sans MS" panose="030F0702030302020204" pitchFamily="66" charset="0"/>
              </a:rPr>
              <a:t>olan</a:t>
            </a:r>
            <a:r>
              <a:rPr lang="en-US" b="1" dirty="0">
                <a:solidFill>
                  <a:srgbClr val="0D0D0D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Comic Sans MS" panose="030F0702030302020204" pitchFamily="66" charset="0"/>
              </a:rPr>
              <a:t>Yeni</a:t>
            </a:r>
            <a:r>
              <a:rPr lang="en-US" b="1" dirty="0">
                <a:solidFill>
                  <a:srgbClr val="0D0D0D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Comic Sans MS" panose="030F0702030302020204" pitchFamily="66" charset="0"/>
              </a:rPr>
              <a:t>Nüfus</a:t>
            </a:r>
            <a:r>
              <a:rPr lang="en-US" b="1" dirty="0">
                <a:solidFill>
                  <a:srgbClr val="0D0D0D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Comic Sans MS" panose="030F0702030302020204" pitchFamily="66" charset="0"/>
              </a:rPr>
              <a:t>cüzdanı</a:t>
            </a:r>
            <a:r>
              <a:rPr lang="en-US" b="1" dirty="0">
                <a:solidFill>
                  <a:srgbClr val="0D0D0D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Comic Sans MS" panose="030F0702030302020204" pitchFamily="66" charset="0"/>
              </a:rPr>
              <a:t>veya</a:t>
            </a:r>
            <a:r>
              <a:rPr lang="en-US" b="1" dirty="0">
                <a:solidFill>
                  <a:srgbClr val="0D0D0D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Comic Sans MS" panose="030F0702030302020204" pitchFamily="66" charset="0"/>
              </a:rPr>
              <a:t>geçerliliği</a:t>
            </a:r>
            <a:r>
              <a:rPr lang="en-US" b="1" dirty="0">
                <a:solidFill>
                  <a:srgbClr val="0D0D0D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Comic Sans MS" panose="030F0702030302020204" pitchFamily="66" charset="0"/>
              </a:rPr>
              <a:t>olan</a:t>
            </a:r>
            <a:r>
              <a:rPr lang="en-US" b="1" dirty="0">
                <a:solidFill>
                  <a:srgbClr val="0D0D0D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Comic Sans MS" panose="030F0702030302020204" pitchFamily="66" charset="0"/>
              </a:rPr>
              <a:t>pasaport</a:t>
            </a:r>
            <a:r>
              <a:rPr lang="en-US" b="1" dirty="0">
                <a:solidFill>
                  <a:srgbClr val="0D0D0D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Comic Sans MS" panose="030F0702030302020204" pitchFamily="66" charset="0"/>
              </a:rPr>
              <a:t>istenmektedir</a:t>
            </a:r>
            <a:r>
              <a:rPr lang="en-US" b="1" dirty="0">
                <a:solidFill>
                  <a:srgbClr val="0D0D0D"/>
                </a:solidFill>
                <a:latin typeface="Comic Sans MS" panose="030F0702030302020204" pitchFamily="66" charset="0"/>
              </a:rPr>
              <a:t>.</a:t>
            </a:r>
          </a:p>
          <a:p>
            <a:pPr defTabSz="512060">
              <a:lnSpc>
                <a:spcPts val="1008"/>
              </a:lnSpc>
            </a:pPr>
            <a:endParaRPr lang="en-US" b="1" dirty="0">
              <a:solidFill>
                <a:srgbClr val="0D0D0D"/>
              </a:solidFill>
              <a:latin typeface="Comic Sans MS" panose="030F0702030302020204" pitchFamily="66" charset="0"/>
            </a:endParaRPr>
          </a:p>
          <a:p>
            <a:pPr marL="398979" lvl="1" indent="-199488" defTabSz="512060">
              <a:lnSpc>
                <a:spcPts val="2217"/>
              </a:lnSpc>
              <a:buFont typeface="Arial"/>
              <a:buChar char="•"/>
            </a:pPr>
            <a:r>
              <a:rPr lang="en-US" b="1" dirty="0" err="1">
                <a:solidFill>
                  <a:srgbClr val="0D0D0D"/>
                </a:solidFill>
                <a:latin typeface="Comic Sans MS" panose="030F0702030302020204" pitchFamily="66" charset="0"/>
              </a:rPr>
              <a:t>Sınav</a:t>
            </a:r>
            <a:r>
              <a:rPr lang="en-US" b="1" dirty="0">
                <a:solidFill>
                  <a:srgbClr val="0D0D0D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Comic Sans MS" panose="030F0702030302020204" pitchFamily="66" charset="0"/>
              </a:rPr>
              <a:t>ücreti</a:t>
            </a:r>
            <a:r>
              <a:rPr lang="en-US" b="1" dirty="0">
                <a:solidFill>
                  <a:srgbClr val="0D0D0D"/>
                </a:solidFill>
                <a:latin typeface="Comic Sans MS" panose="030F0702030302020204" pitchFamily="66" charset="0"/>
              </a:rPr>
              <a:t> her </a:t>
            </a:r>
            <a:r>
              <a:rPr lang="en-US" b="1" dirty="0" err="1">
                <a:solidFill>
                  <a:srgbClr val="0D0D0D"/>
                </a:solidFill>
                <a:latin typeface="Comic Sans MS" panose="030F0702030302020204" pitchFamily="66" charset="0"/>
              </a:rPr>
              <a:t>yıl</a:t>
            </a:r>
            <a:r>
              <a:rPr lang="en-US" b="1" dirty="0">
                <a:solidFill>
                  <a:srgbClr val="0D0D0D"/>
                </a:solidFill>
                <a:latin typeface="Comic Sans MS" panose="030F0702030302020204" pitchFamily="66" charset="0"/>
              </a:rPr>
              <a:t> ÖSYM </a:t>
            </a:r>
            <a:r>
              <a:rPr lang="en-US" b="1" dirty="0" err="1">
                <a:solidFill>
                  <a:srgbClr val="0D0D0D"/>
                </a:solidFill>
                <a:latin typeface="Comic Sans MS" panose="030F0702030302020204" pitchFamily="66" charset="0"/>
              </a:rPr>
              <a:t>tarafından</a:t>
            </a:r>
            <a:r>
              <a:rPr lang="en-US" b="1" dirty="0">
                <a:solidFill>
                  <a:srgbClr val="0D0D0D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Comic Sans MS" panose="030F0702030302020204" pitchFamily="66" charset="0"/>
              </a:rPr>
              <a:t>kılavuzla</a:t>
            </a:r>
            <a:r>
              <a:rPr lang="en-US" b="1" dirty="0">
                <a:solidFill>
                  <a:srgbClr val="0D0D0D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Comic Sans MS" panose="030F0702030302020204" pitchFamily="66" charset="0"/>
              </a:rPr>
              <a:t>birlikte</a:t>
            </a:r>
            <a:r>
              <a:rPr lang="en-US" b="1" dirty="0">
                <a:solidFill>
                  <a:srgbClr val="0D0D0D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Comic Sans MS" panose="030F0702030302020204" pitchFamily="66" charset="0"/>
              </a:rPr>
              <a:t>oturum</a:t>
            </a:r>
            <a:r>
              <a:rPr lang="en-US" b="1" dirty="0">
                <a:solidFill>
                  <a:srgbClr val="0D0D0D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Comic Sans MS" panose="030F0702030302020204" pitchFamily="66" charset="0"/>
              </a:rPr>
              <a:t>başına</a:t>
            </a:r>
            <a:r>
              <a:rPr lang="en-US" b="1" dirty="0">
                <a:solidFill>
                  <a:srgbClr val="0D0D0D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Comic Sans MS" panose="030F0702030302020204" pitchFamily="66" charset="0"/>
              </a:rPr>
              <a:t>olacak</a:t>
            </a:r>
            <a:r>
              <a:rPr lang="en-US" b="1" dirty="0">
                <a:solidFill>
                  <a:srgbClr val="0D0D0D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Comic Sans MS" panose="030F0702030302020204" pitchFamily="66" charset="0"/>
              </a:rPr>
              <a:t>şekilde</a:t>
            </a:r>
            <a:r>
              <a:rPr lang="en-US" b="1" dirty="0">
                <a:solidFill>
                  <a:srgbClr val="0D0D0D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Comic Sans MS" panose="030F0702030302020204" pitchFamily="66" charset="0"/>
              </a:rPr>
              <a:t>ilan</a:t>
            </a:r>
            <a:r>
              <a:rPr lang="en-US" b="1" dirty="0">
                <a:solidFill>
                  <a:srgbClr val="0D0D0D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Comic Sans MS" panose="030F0702030302020204" pitchFamily="66" charset="0"/>
              </a:rPr>
              <a:t>edilir</a:t>
            </a:r>
            <a:r>
              <a:rPr lang="en-US" b="1" dirty="0">
                <a:solidFill>
                  <a:srgbClr val="0D0D0D"/>
                </a:solidFill>
                <a:latin typeface="Comic Sans MS" panose="030F0702030302020204" pitchFamily="66" charset="0"/>
              </a:rPr>
              <a:t>. 2023 </a:t>
            </a:r>
            <a:r>
              <a:rPr lang="en-US" b="1" dirty="0" err="1">
                <a:solidFill>
                  <a:srgbClr val="0D0D0D"/>
                </a:solidFill>
                <a:latin typeface="Comic Sans MS" panose="030F0702030302020204" pitchFamily="66" charset="0"/>
              </a:rPr>
              <a:t>yılında</a:t>
            </a:r>
            <a:r>
              <a:rPr lang="en-US" b="1" dirty="0">
                <a:solidFill>
                  <a:srgbClr val="0D0D0D"/>
                </a:solidFill>
                <a:latin typeface="Comic Sans MS" panose="030F0702030302020204" pitchFamily="66" charset="0"/>
              </a:rPr>
              <a:t> her </a:t>
            </a:r>
            <a:r>
              <a:rPr lang="en-US" b="1" dirty="0" err="1">
                <a:solidFill>
                  <a:srgbClr val="0D0D0D"/>
                </a:solidFill>
                <a:latin typeface="Comic Sans MS" panose="030F0702030302020204" pitchFamily="66" charset="0"/>
              </a:rPr>
              <a:t>oturum</a:t>
            </a:r>
            <a:r>
              <a:rPr lang="en-US" b="1" dirty="0">
                <a:solidFill>
                  <a:srgbClr val="0D0D0D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Comic Sans MS" panose="030F0702030302020204" pitchFamily="66" charset="0"/>
              </a:rPr>
              <a:t>için</a:t>
            </a:r>
            <a:r>
              <a:rPr lang="en-US" b="1" dirty="0">
                <a:solidFill>
                  <a:srgbClr val="0D0D0D"/>
                </a:solidFill>
                <a:latin typeface="Comic Sans MS" panose="030F0702030302020204" pitchFamily="66" charset="0"/>
              </a:rPr>
              <a:t> 115₺ </a:t>
            </a:r>
            <a:r>
              <a:rPr lang="en-US" b="1" dirty="0" err="1">
                <a:solidFill>
                  <a:srgbClr val="0D0D0D"/>
                </a:solidFill>
                <a:latin typeface="Comic Sans MS" panose="030F0702030302020204" pitchFamily="66" charset="0"/>
              </a:rPr>
              <a:t>idi</a:t>
            </a:r>
            <a:r>
              <a:rPr lang="en-US" b="1" dirty="0">
                <a:solidFill>
                  <a:srgbClr val="0D0D0D"/>
                </a:solidFill>
                <a:latin typeface="Comic Sans MS" panose="030F0702030302020204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178221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4 Dikdörtgen"/>
          <p:cNvSpPr>
            <a:spLocks noGrp="1"/>
          </p:cNvSpPr>
          <p:nvPr>
            <p:ph type="ctrTitle"/>
          </p:nvPr>
        </p:nvSpPr>
        <p:spPr>
          <a:xfrm>
            <a:off x="685800" y="548727"/>
            <a:ext cx="7772400" cy="5544615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r>
              <a:rPr lang="tr-TR" altLang="tr-TR" sz="4800" b="1" dirty="0">
                <a:solidFill>
                  <a:srgbClr val="0000FF"/>
                </a:solidFill>
                <a:latin typeface="Comic Sans MS" panose="030F0702030302020204" pitchFamily="66" charset="0"/>
              </a:rPr>
              <a:t>Bu yolculukta hepinize BAŞARILAR!...</a:t>
            </a:r>
          </a:p>
        </p:txBody>
      </p:sp>
    </p:spTree>
    <p:extLst>
      <p:ext uri="{BB962C8B-B14F-4D97-AF65-F5344CB8AC3E}">
        <p14:creationId xmlns:p14="http://schemas.microsoft.com/office/powerpoint/2010/main" val="16330002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Başlık"/>
          <p:cNvSpPr txBox="1">
            <a:spLocks/>
          </p:cNvSpPr>
          <p:nvPr/>
        </p:nvSpPr>
        <p:spPr bwMode="auto">
          <a:xfrm>
            <a:off x="755576" y="548680"/>
            <a:ext cx="7560840" cy="2722314"/>
          </a:xfrm>
          <a:prstGeom prst="rect">
            <a:avLst/>
          </a:prstGeom>
          <a:solidFill>
            <a:srgbClr val="FFC000"/>
          </a:solidFill>
          <a:ln>
            <a:solidFill>
              <a:schemeClr val="accent6"/>
            </a:solidFill>
          </a:ln>
          <a:effectLst>
            <a:innerShdw blurRad="114300">
              <a:prstClr val="black"/>
            </a:inn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  <a:extLst/>
        </p:spPr>
        <p:txBody>
          <a:bodyPr vert="horz" wrap="square" lIns="91430" tIns="45720" rIns="9143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tr-TR" sz="2800" b="1" u="sng" dirty="0">
                <a:solidFill>
                  <a:srgbClr val="002060"/>
                </a:solidFill>
                <a:latin typeface="Comic Sans MS" panose="030F0702030302020204" pitchFamily="66" charset="0"/>
              </a:rPr>
              <a:t>BAŞVURU TARİHİ:</a:t>
            </a:r>
          </a:p>
          <a:p>
            <a:pPr fontAlgn="auto">
              <a:spcAft>
                <a:spcPts val="0"/>
              </a:spcAft>
              <a:defRPr/>
            </a:pPr>
            <a:endParaRPr lang="tr-TR" sz="11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tr-TR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tr-TR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01 ŞUBAT 2024 - 26 ŞUBAT 2024</a:t>
            </a:r>
          </a:p>
          <a:p>
            <a:pPr fontAlgn="auto">
              <a:spcAft>
                <a:spcPts val="0"/>
              </a:spcAft>
              <a:defRPr/>
            </a:pPr>
            <a:r>
              <a:rPr lang="tr-TR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</a:p>
          <a:p>
            <a:pPr fontAlgn="auto">
              <a:spcAft>
                <a:spcPts val="0"/>
              </a:spcAft>
              <a:defRPr/>
            </a:pPr>
            <a:r>
              <a:rPr lang="tr-TR" sz="2400" b="1" u="sng" dirty="0">
                <a:solidFill>
                  <a:srgbClr val="0099FF"/>
                </a:solidFill>
                <a:latin typeface="Comic Sans MS" panose="030F0702030302020204" pitchFamily="66" charset="0"/>
              </a:rPr>
              <a:t>GEÇ BAŞVURU</a:t>
            </a:r>
            <a:r>
              <a:rPr lang="tr-TR" sz="2400" b="1" dirty="0">
                <a:solidFill>
                  <a:srgbClr val="0099FF"/>
                </a:solidFill>
                <a:latin typeface="Comic Sans MS" panose="030F0702030302020204" pitchFamily="66" charset="0"/>
              </a:rPr>
              <a:t>: 05-07 MART 2024</a:t>
            </a:r>
          </a:p>
        </p:txBody>
      </p:sp>
      <p:sp>
        <p:nvSpPr>
          <p:cNvPr id="15" name="1 Başlık"/>
          <p:cNvSpPr txBox="1">
            <a:spLocks noGrp="1"/>
          </p:cNvSpPr>
          <p:nvPr>
            <p:ph type="ctrTitle"/>
          </p:nvPr>
        </p:nvSpPr>
        <p:spPr bwMode="auto">
          <a:xfrm>
            <a:off x="827584" y="4149080"/>
            <a:ext cx="7560840" cy="1728192"/>
          </a:xfrm>
          <a:prstGeom prst="rect">
            <a:avLst/>
          </a:prstGeom>
          <a:ln/>
          <a:effectLst>
            <a:glow rad="228600">
              <a:schemeClr val="accent2">
                <a:satMod val="175000"/>
                <a:alpha val="40000"/>
              </a:schemeClr>
            </a:glow>
          </a:effectLst>
          <a:ex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30" tIns="45720" rIns="9143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tr-TR" sz="2800" b="1" u="sng" dirty="0">
                <a:solidFill>
                  <a:srgbClr val="0000FF"/>
                </a:solidFill>
                <a:latin typeface="Comic Sans MS" panose="030F0702030302020204" pitchFamily="66" charset="0"/>
              </a:rPr>
              <a:t>SONUÇ AÇIKLAMA TARİHİ:</a:t>
            </a:r>
            <a:br>
              <a:rPr lang="tr-TR" sz="2800" b="1" u="sng" dirty="0">
                <a:solidFill>
                  <a:srgbClr val="0000FF"/>
                </a:solidFill>
                <a:latin typeface="Comic Sans MS" panose="030F0702030302020204" pitchFamily="66" charset="0"/>
              </a:rPr>
            </a:br>
            <a:r>
              <a:rPr lang="tr-TR" sz="1100" b="1" dirty="0">
                <a:solidFill>
                  <a:srgbClr val="0000FF"/>
                </a:solidFill>
                <a:latin typeface="Comic Sans MS" panose="030F0702030302020204" pitchFamily="66" charset="0"/>
              </a:rPr>
              <a:t> </a:t>
            </a:r>
            <a:r>
              <a:rPr lang="tr-TR" sz="2800" b="1" dirty="0">
                <a:solidFill>
                  <a:srgbClr val="0000FF"/>
                </a:solidFill>
                <a:latin typeface="Comic Sans MS" panose="030F0702030302020204" pitchFamily="66" charset="0"/>
              </a:rPr>
              <a:t/>
            </a:r>
            <a:br>
              <a:rPr lang="tr-TR" sz="2800" b="1" dirty="0">
                <a:solidFill>
                  <a:srgbClr val="0000FF"/>
                </a:solidFill>
                <a:latin typeface="Comic Sans MS" panose="030F0702030302020204" pitchFamily="66" charset="0"/>
              </a:rPr>
            </a:br>
            <a:r>
              <a:rPr lang="tr-TR" sz="2400" b="1" dirty="0">
                <a:solidFill>
                  <a:srgbClr val="FF00FF"/>
                </a:solidFill>
                <a:latin typeface="Comic Sans MS" panose="030F0702030302020204" pitchFamily="66" charset="0"/>
              </a:rPr>
              <a:t>… TEMMUZ 2024</a:t>
            </a:r>
          </a:p>
        </p:txBody>
      </p:sp>
    </p:spTree>
    <p:extLst>
      <p:ext uri="{BB962C8B-B14F-4D97-AF65-F5344CB8AC3E}">
        <p14:creationId xmlns:p14="http://schemas.microsoft.com/office/powerpoint/2010/main" val="2051091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Başlık"/>
          <p:cNvSpPr txBox="1">
            <a:spLocks/>
          </p:cNvSpPr>
          <p:nvPr/>
        </p:nvSpPr>
        <p:spPr bwMode="auto">
          <a:xfrm>
            <a:off x="529207" y="404664"/>
            <a:ext cx="8229600" cy="2304256"/>
          </a:xfrm>
          <a:prstGeom prst="rect">
            <a:avLst/>
          </a:prstGeom>
          <a:solidFill>
            <a:srgbClr val="FFFF00"/>
          </a:solidFill>
          <a:ln>
            <a:solidFill>
              <a:srgbClr val="00206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  <a:extLst/>
        </p:spPr>
        <p:txBody>
          <a:bodyPr vert="horz" wrap="square" lIns="91430" tIns="45720" rIns="91430" bIns="45720" numCol="1" rtlCol="0" anchor="ctr" anchorCtr="0" compatLnSpc="1">
            <a:prstTxWarp prst="textNoShape">
              <a:avLst/>
            </a:prstTxWarp>
            <a:normAutofit fontScale="25000" lnSpcReduction="20000"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endParaRPr lang="tr-TR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tr-TR" sz="12800" b="1" u="sng" dirty="0">
                <a:solidFill>
                  <a:srgbClr val="002060"/>
                </a:solidFill>
                <a:latin typeface="Comic Sans MS" panose="030F0702030302020204" pitchFamily="66" charset="0"/>
              </a:rPr>
              <a:t>1.OTURUM</a:t>
            </a:r>
          </a:p>
          <a:p>
            <a:pPr fontAlgn="auto">
              <a:spcAft>
                <a:spcPts val="0"/>
              </a:spcAft>
              <a:defRPr/>
            </a:pPr>
            <a:r>
              <a:rPr lang="tr-TR" b="1" dirty="0">
                <a:solidFill>
                  <a:srgbClr val="002060"/>
                </a:solidFill>
                <a:latin typeface="Comic Sans MS" panose="030F0702030302020204" pitchFamily="66" charset="0"/>
              </a:rPr>
              <a:t/>
            </a:r>
            <a:br>
              <a:rPr lang="tr-TR" b="1" dirty="0">
                <a:solidFill>
                  <a:srgbClr val="002060"/>
                </a:solidFill>
                <a:latin typeface="Comic Sans MS" panose="030F0702030302020204" pitchFamily="66" charset="0"/>
              </a:rPr>
            </a:br>
            <a:r>
              <a:rPr lang="tr-TR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tr-TR" sz="8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(Temel Yeterlilik Testi-TYT)</a:t>
            </a:r>
          </a:p>
          <a:p>
            <a:pPr fontAlgn="auto">
              <a:spcAft>
                <a:spcPts val="0"/>
              </a:spcAft>
              <a:defRPr/>
            </a:pPr>
            <a:endParaRPr lang="tr-TR" sz="3200" b="1" strike="sngStrike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tr-TR" sz="8800" b="1" dirty="0">
                <a:solidFill>
                  <a:srgbClr val="0000FF"/>
                </a:solidFill>
                <a:latin typeface="Comic Sans MS" panose="030F0702030302020204" pitchFamily="66" charset="0"/>
              </a:rPr>
              <a:t>08 HAZİRAN 2024 CUMARTESİ</a:t>
            </a:r>
          </a:p>
          <a:p>
            <a:pPr fontAlgn="auto">
              <a:spcAft>
                <a:spcPts val="0"/>
              </a:spcAft>
              <a:defRPr/>
            </a:pPr>
            <a:endParaRPr lang="tr-TR" sz="32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tr-TR" sz="8800" b="1" dirty="0">
                <a:solidFill>
                  <a:srgbClr val="00B050"/>
                </a:solidFill>
                <a:latin typeface="Comic Sans MS" panose="030F0702030302020204" pitchFamily="66" charset="0"/>
              </a:rPr>
              <a:t>SAAT: 10:15 </a:t>
            </a:r>
          </a:p>
          <a:p>
            <a:pPr fontAlgn="auto">
              <a:spcAft>
                <a:spcPts val="0"/>
              </a:spcAft>
              <a:defRPr/>
            </a:pPr>
            <a:r>
              <a:rPr lang="tr-TR" sz="8800" b="1" dirty="0">
                <a:solidFill>
                  <a:srgbClr val="00B050"/>
                </a:solidFill>
                <a:latin typeface="Comic Sans MS" panose="030F0702030302020204" pitchFamily="66" charset="0"/>
              </a:rPr>
              <a:t>120 SORU - 165 DAKİKA</a:t>
            </a:r>
          </a:p>
        </p:txBody>
      </p:sp>
      <p:sp>
        <p:nvSpPr>
          <p:cNvPr id="5" name="7 Dikdörtgen"/>
          <p:cNvSpPr/>
          <p:nvPr/>
        </p:nvSpPr>
        <p:spPr>
          <a:xfrm>
            <a:off x="1165345" y="3068960"/>
            <a:ext cx="6999155" cy="720080"/>
          </a:xfrm>
          <a:prstGeom prst="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91430" tIns="45720" rIns="91430" bIns="45720" anchor="ctr"/>
          <a:lstStyle/>
          <a:p>
            <a:pPr algn="ctr">
              <a:defRPr/>
            </a:pPr>
            <a:r>
              <a:rPr lang="tr-TR" sz="2400" b="1" kern="0" dirty="0">
                <a:solidFill>
                  <a:srgbClr val="FF00FF"/>
                </a:solidFill>
                <a:latin typeface="Comic Sans MS" panose="030F0702030302020204" pitchFamily="66" charset="0"/>
              </a:rPr>
              <a:t>BAŞVURU ÜCRETİ: … TL</a:t>
            </a:r>
          </a:p>
        </p:txBody>
      </p:sp>
      <p:sp>
        <p:nvSpPr>
          <p:cNvPr id="6" name="9 Dikdörtgen"/>
          <p:cNvSpPr/>
          <p:nvPr/>
        </p:nvSpPr>
        <p:spPr>
          <a:xfrm>
            <a:off x="776487" y="4077072"/>
            <a:ext cx="7776864" cy="1008112"/>
          </a:xfrm>
          <a:prstGeom prst="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91430" tIns="45720" rIns="91430" bIns="45720" anchor="ctr"/>
          <a:lstStyle/>
          <a:p>
            <a:pPr lvl="0" algn="ctr">
              <a:defRPr/>
            </a:pPr>
            <a:r>
              <a:rPr lang="tr-TR" sz="2400" b="1" u="sng" kern="0" dirty="0">
                <a:solidFill>
                  <a:prstClr val="black"/>
                </a:solidFill>
                <a:latin typeface="Comic Sans MS" panose="030F0702030302020204" pitchFamily="66" charset="0"/>
              </a:rPr>
              <a:t>Bütün adayların 1.oturuma girmesi zorunludur. </a:t>
            </a:r>
            <a:endParaRPr lang="tr-TR" sz="2400" b="1" kern="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5 Dikdörtgen"/>
          <p:cNvSpPr/>
          <p:nvPr/>
        </p:nvSpPr>
        <p:spPr>
          <a:xfrm>
            <a:off x="1144432" y="5661248"/>
            <a:ext cx="6999157" cy="504056"/>
          </a:xfrm>
          <a:prstGeom prst="rect">
            <a:avLst/>
          </a:prstGeom>
          <a:gradFill rotWithShape="1">
            <a:gsLst>
              <a:gs pos="0">
                <a:srgbClr val="8064A2">
                  <a:tint val="50000"/>
                  <a:satMod val="300000"/>
                </a:srgbClr>
              </a:gs>
              <a:gs pos="35000">
                <a:srgbClr val="8064A2">
                  <a:tint val="37000"/>
                  <a:satMod val="300000"/>
                </a:srgbClr>
              </a:gs>
              <a:gs pos="100000">
                <a:srgbClr val="8064A2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91430" tIns="45720" rIns="91430" bIns="45720" anchor="ctr"/>
          <a:lstStyle/>
          <a:p>
            <a:pPr algn="ctr">
              <a:defRPr/>
            </a:pPr>
            <a:r>
              <a:rPr lang="tr-TR" sz="2400" b="1" kern="0" dirty="0">
                <a:solidFill>
                  <a:prstClr val="black"/>
                </a:solidFill>
                <a:latin typeface="Comic Sans MS" panose="030F0702030302020204" pitchFamily="66" charset="0"/>
              </a:rPr>
              <a:t>Lise müfredatına dayalı olacaktır.</a:t>
            </a:r>
          </a:p>
        </p:txBody>
      </p:sp>
    </p:spTree>
    <p:extLst>
      <p:ext uri="{BB962C8B-B14F-4D97-AF65-F5344CB8AC3E}">
        <p14:creationId xmlns:p14="http://schemas.microsoft.com/office/powerpoint/2010/main" val="3397359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30011" y="-121228"/>
            <a:ext cx="2935560" cy="6979227"/>
          </a:xfrm>
          <a:custGeom>
            <a:avLst/>
            <a:gdLst/>
            <a:ahLst/>
            <a:cxnLst/>
            <a:rect l="l" t="t" r="r" b="b"/>
            <a:pathLst>
              <a:path w="5871119" h="10962112">
                <a:moveTo>
                  <a:pt x="0" y="0"/>
                </a:moveTo>
                <a:lnTo>
                  <a:pt x="5871119" y="0"/>
                </a:lnTo>
                <a:lnTo>
                  <a:pt x="5871119" y="10962112"/>
                </a:lnTo>
                <a:lnTo>
                  <a:pt x="0" y="109621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l="-43356" r="-43356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611560" y="892192"/>
            <a:ext cx="518452" cy="5091275"/>
          </a:xfrm>
          <a:custGeom>
            <a:avLst/>
            <a:gdLst/>
            <a:ahLst/>
            <a:cxnLst/>
            <a:rect l="l" t="t" r="r" b="b"/>
            <a:pathLst>
              <a:path w="529603" h="7636912">
                <a:moveTo>
                  <a:pt x="0" y="0"/>
                </a:moveTo>
                <a:lnTo>
                  <a:pt x="529604" y="0"/>
                </a:lnTo>
                <a:lnTo>
                  <a:pt x="529604" y="7636912"/>
                </a:lnTo>
                <a:lnTo>
                  <a:pt x="0" y="763691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 l="-671003" r="-671003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4211961" y="685800"/>
            <a:ext cx="4752528" cy="5410092"/>
          </a:xfrm>
          <a:custGeom>
            <a:avLst/>
            <a:gdLst/>
            <a:ahLst/>
            <a:cxnLst/>
            <a:rect l="l" t="t" r="r" b="b"/>
            <a:pathLst>
              <a:path w="7583965" h="8115138">
                <a:moveTo>
                  <a:pt x="0" y="0"/>
                </a:moveTo>
                <a:lnTo>
                  <a:pt x="7583965" y="0"/>
                </a:lnTo>
                <a:lnTo>
                  <a:pt x="7583965" y="8115138"/>
                </a:lnTo>
                <a:lnTo>
                  <a:pt x="0" y="811513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1313263" y="116677"/>
            <a:ext cx="2569056" cy="5780357"/>
            <a:chOff x="0" y="-702294"/>
            <a:chExt cx="6850814" cy="11560711"/>
          </a:xfrm>
        </p:grpSpPr>
        <p:sp>
          <p:nvSpPr>
            <p:cNvPr id="6" name="TextBox 6"/>
            <p:cNvSpPr txBox="1"/>
            <p:nvPr/>
          </p:nvSpPr>
          <p:spPr>
            <a:xfrm>
              <a:off x="433045" y="-702294"/>
              <a:ext cx="6417766" cy="307776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 defTabSz="511852"/>
              <a:r>
                <a:rPr lang="en-US" sz="2000" b="1" u="sng" spc="118" dirty="0">
                  <a:solidFill>
                    <a:prstClr val="black"/>
                  </a:solidFill>
                  <a:latin typeface="Comic Sans MS" panose="030F0702030302020204" pitchFamily="66" charset="0"/>
                </a:rPr>
                <a:t>(TYT)</a:t>
              </a:r>
              <a:r>
                <a:rPr lang="en-US" sz="2000" b="1" spc="118" dirty="0">
                  <a:solidFill>
                    <a:prstClr val="black"/>
                  </a:solidFill>
                  <a:latin typeface="Comic Sans MS" panose="030F0702030302020204" pitchFamily="66" charset="0"/>
                </a:rPr>
                <a:t> </a:t>
              </a:r>
              <a:endParaRPr lang="tr-TR" sz="2000" b="1" spc="118" dirty="0">
                <a:solidFill>
                  <a:prstClr val="black"/>
                </a:solidFill>
                <a:latin typeface="Comic Sans MS" panose="030F0702030302020204" pitchFamily="66" charset="0"/>
              </a:endParaRPr>
            </a:p>
            <a:p>
              <a:pPr algn="ctr" defTabSz="511852"/>
              <a:r>
                <a:rPr lang="en-US" sz="2000" b="1" spc="118" dirty="0">
                  <a:latin typeface="Comic Sans MS" panose="030F0702030302020204" pitchFamily="66" charset="0"/>
                </a:rPr>
                <a:t>TEMEL </a:t>
              </a:r>
              <a:r>
                <a:rPr lang="en-US" sz="2000" b="1" spc="118" dirty="0" smtClean="0">
                  <a:latin typeface="Comic Sans MS" panose="030F0702030302020204" pitchFamily="66" charset="0"/>
                </a:rPr>
                <a:t>YETERLİ</a:t>
              </a:r>
              <a:r>
                <a:rPr lang="tr-TR" sz="2000" b="1" spc="118" dirty="0" smtClean="0">
                  <a:latin typeface="Comic Sans MS" panose="030F0702030302020204" pitchFamily="66" charset="0"/>
                </a:rPr>
                <a:t>Lİ</a:t>
              </a:r>
              <a:r>
                <a:rPr lang="en-US" sz="2000" b="1" spc="118" dirty="0" smtClean="0">
                  <a:latin typeface="Comic Sans MS" panose="030F0702030302020204" pitchFamily="66" charset="0"/>
                </a:rPr>
                <a:t>K </a:t>
              </a:r>
              <a:r>
                <a:rPr lang="en-US" sz="2000" b="1" spc="118" dirty="0">
                  <a:latin typeface="Comic Sans MS" panose="030F0702030302020204" pitchFamily="66" charset="0"/>
                </a:rPr>
                <a:t>TESTİ</a:t>
              </a:r>
              <a:endParaRPr lang="tr-TR" sz="2000" b="1" spc="118" dirty="0">
                <a:latin typeface="Comic Sans MS" panose="030F0702030302020204" pitchFamily="66" charset="0"/>
              </a:endParaRPr>
            </a:p>
            <a:p>
              <a:pPr algn="ctr" defTabSz="511852"/>
              <a:r>
                <a:rPr lang="en-US" sz="2000" b="1" spc="118" dirty="0">
                  <a:latin typeface="Comic Sans MS" panose="030F0702030302020204" pitchFamily="66" charset="0"/>
                </a:rPr>
                <a:t>SORU SAYILARI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3112709"/>
              <a:ext cx="6850814" cy="77457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511852">
                <a:lnSpc>
                  <a:spcPts val="1747"/>
                </a:lnSpc>
              </a:pPr>
              <a:r>
                <a:rPr lang="en-US" sz="1500" b="1" dirty="0">
                  <a:solidFill>
                    <a:srgbClr val="00FF00"/>
                  </a:solidFill>
                  <a:latin typeface="Comic Sans MS" panose="030F0702030302020204" pitchFamily="66" charset="0"/>
                </a:rPr>
                <a:t>TÜRKÇE 40 SORUDAN OLUŞUR VE PARAGRAF AĞIRLIKLIDIR.</a:t>
              </a:r>
              <a:endParaRPr lang="tr-TR" sz="1500" b="1" dirty="0">
                <a:solidFill>
                  <a:srgbClr val="00FF00"/>
                </a:solidFill>
                <a:latin typeface="Comic Sans MS" panose="030F0702030302020204" pitchFamily="66" charset="0"/>
              </a:endParaRPr>
            </a:p>
            <a:p>
              <a:pPr algn="ctr" defTabSz="511852">
                <a:lnSpc>
                  <a:spcPts val="1747"/>
                </a:lnSpc>
              </a:pPr>
              <a:endParaRPr lang="en-US" sz="1500" b="1" dirty="0">
                <a:solidFill>
                  <a:srgbClr val="00FF00"/>
                </a:solidFill>
                <a:latin typeface="Comic Sans MS" panose="030F0702030302020204" pitchFamily="66" charset="0"/>
              </a:endParaRPr>
            </a:p>
            <a:p>
              <a:pPr algn="ctr" defTabSz="511852">
                <a:lnSpc>
                  <a:spcPts val="1008"/>
                </a:lnSpc>
              </a:pPr>
              <a:endParaRPr lang="en-US" sz="1500" dirty="0">
                <a:solidFill>
                  <a:srgbClr val="FCFCFA"/>
                </a:solidFill>
                <a:latin typeface="Zilla Slab Medium"/>
              </a:endParaRPr>
            </a:p>
            <a:p>
              <a:pPr algn="ctr" defTabSz="511852">
                <a:lnSpc>
                  <a:spcPts val="1747"/>
                </a:lnSpc>
              </a:pPr>
              <a:r>
                <a:rPr lang="en-US" sz="1500" b="1" dirty="0">
                  <a:solidFill>
                    <a:srgbClr val="00FFFF"/>
                  </a:solidFill>
                  <a:latin typeface="Comic Sans MS" panose="030F0702030302020204" pitchFamily="66" charset="0"/>
                </a:rPr>
                <a:t>SOSYAL </a:t>
              </a:r>
              <a:r>
                <a:rPr lang="en-US" sz="1500" b="1" dirty="0" smtClean="0">
                  <a:solidFill>
                    <a:srgbClr val="00FFFF"/>
                  </a:solidFill>
                  <a:latin typeface="Comic Sans MS" panose="030F0702030302020204" pitchFamily="66" charset="0"/>
                </a:rPr>
                <a:t>BİL</a:t>
              </a:r>
              <a:r>
                <a:rPr lang="tr-TR" sz="1500" b="1" dirty="0" smtClean="0">
                  <a:solidFill>
                    <a:srgbClr val="00FFFF"/>
                  </a:solidFill>
                  <a:latin typeface="Comic Sans MS" panose="030F0702030302020204" pitchFamily="66" charset="0"/>
                </a:rPr>
                <a:t>İM</a:t>
              </a:r>
              <a:r>
                <a:rPr lang="en-US" sz="1500" b="1" dirty="0" smtClean="0">
                  <a:solidFill>
                    <a:srgbClr val="00FFFF"/>
                  </a:solidFill>
                  <a:latin typeface="Comic Sans MS" panose="030F0702030302020204" pitchFamily="66" charset="0"/>
                </a:rPr>
                <a:t>LER </a:t>
              </a:r>
              <a:r>
                <a:rPr lang="en-US" sz="1500" b="1" dirty="0">
                  <a:solidFill>
                    <a:srgbClr val="00FFFF"/>
                  </a:solidFill>
                  <a:latin typeface="Comic Sans MS" panose="030F0702030302020204" pitchFamily="66" charset="0"/>
                </a:rPr>
                <a:t>20 SORUDUR VE YORUM AĞIRLIKLIDIR.</a:t>
              </a:r>
              <a:endParaRPr lang="tr-TR" sz="1500" b="1" dirty="0">
                <a:solidFill>
                  <a:srgbClr val="00FFFF"/>
                </a:solidFill>
                <a:latin typeface="Comic Sans MS" panose="030F0702030302020204" pitchFamily="66" charset="0"/>
              </a:endParaRPr>
            </a:p>
            <a:p>
              <a:pPr algn="ctr" defTabSz="511852">
                <a:lnSpc>
                  <a:spcPts val="1747"/>
                </a:lnSpc>
              </a:pPr>
              <a:endParaRPr lang="en-US" sz="1500" dirty="0">
                <a:solidFill>
                  <a:srgbClr val="FCFCFA"/>
                </a:solidFill>
                <a:latin typeface="Zilla Slab Medium"/>
              </a:endParaRPr>
            </a:p>
            <a:p>
              <a:pPr algn="ctr" defTabSz="511852">
                <a:lnSpc>
                  <a:spcPts val="1008"/>
                </a:lnSpc>
              </a:pPr>
              <a:endParaRPr lang="en-US" sz="1500" dirty="0">
                <a:solidFill>
                  <a:srgbClr val="FCFCFA"/>
                </a:solidFill>
                <a:latin typeface="Zilla Slab Medium"/>
              </a:endParaRPr>
            </a:p>
            <a:p>
              <a:pPr algn="ctr" defTabSz="511852">
                <a:lnSpc>
                  <a:spcPts val="1747"/>
                </a:lnSpc>
              </a:pPr>
              <a:r>
                <a:rPr lang="en-US" sz="1500" b="1" dirty="0">
                  <a:solidFill>
                    <a:srgbClr val="FFFF00"/>
                  </a:solidFill>
                  <a:latin typeface="Comic Sans MS" panose="030F0702030302020204" pitchFamily="66" charset="0"/>
                </a:rPr>
                <a:t>MATEMATİK 40 SORUDAN OLUŞUR VE GEOMETRİ SORULARI DA BU TESTE DAHİLDİR.</a:t>
              </a:r>
              <a:endParaRPr lang="tr-TR" sz="1500" b="1" dirty="0">
                <a:solidFill>
                  <a:srgbClr val="FFFF00"/>
                </a:solidFill>
                <a:latin typeface="Comic Sans MS" panose="030F0702030302020204" pitchFamily="66" charset="0"/>
              </a:endParaRPr>
            </a:p>
            <a:p>
              <a:pPr algn="ctr" defTabSz="511852">
                <a:lnSpc>
                  <a:spcPts val="1747"/>
                </a:lnSpc>
              </a:pPr>
              <a:endParaRPr lang="en-US" sz="1500" dirty="0">
                <a:solidFill>
                  <a:srgbClr val="FCFCFA"/>
                </a:solidFill>
                <a:latin typeface="Zilla Slab Medium"/>
              </a:endParaRPr>
            </a:p>
            <a:p>
              <a:pPr algn="ctr" defTabSz="511852">
                <a:lnSpc>
                  <a:spcPts val="1008"/>
                </a:lnSpc>
              </a:pPr>
              <a:endParaRPr lang="en-US" sz="1500" dirty="0">
                <a:solidFill>
                  <a:srgbClr val="FCFCFA"/>
                </a:solidFill>
                <a:latin typeface="Zilla Slab Medium"/>
              </a:endParaRPr>
            </a:p>
            <a:p>
              <a:pPr algn="ctr" defTabSz="511852">
                <a:lnSpc>
                  <a:spcPts val="1747"/>
                </a:lnSpc>
              </a:pPr>
              <a:r>
                <a:rPr lang="en-US" sz="1500" b="1" dirty="0">
                  <a:solidFill>
                    <a:schemeClr val="accent6">
                      <a:lumMod val="75000"/>
                    </a:schemeClr>
                  </a:solidFill>
                  <a:latin typeface="Comic Sans MS" panose="030F0702030302020204" pitchFamily="66" charset="0"/>
                </a:rPr>
                <a:t>FEN </a:t>
              </a:r>
              <a:r>
                <a:rPr lang="en-US" sz="1500" b="1" dirty="0" smtClean="0">
                  <a:solidFill>
                    <a:schemeClr val="accent6">
                      <a:lumMod val="75000"/>
                    </a:schemeClr>
                  </a:solidFill>
                  <a:latin typeface="Comic Sans MS" panose="030F0702030302020204" pitchFamily="66" charset="0"/>
                </a:rPr>
                <a:t>BİL</a:t>
              </a:r>
              <a:r>
                <a:rPr lang="tr-TR" sz="1500" b="1" dirty="0" smtClean="0">
                  <a:solidFill>
                    <a:schemeClr val="accent6">
                      <a:lumMod val="75000"/>
                    </a:schemeClr>
                  </a:solidFill>
                  <a:latin typeface="Comic Sans MS" panose="030F0702030302020204" pitchFamily="66" charset="0"/>
                </a:rPr>
                <a:t>İMLER</a:t>
              </a:r>
              <a:r>
                <a:rPr lang="en-US" sz="1500" b="1" dirty="0" smtClean="0">
                  <a:solidFill>
                    <a:schemeClr val="accent6">
                      <a:lumMod val="75000"/>
                    </a:schemeClr>
                  </a:solidFill>
                  <a:latin typeface="Comic Sans MS" panose="030F0702030302020204" pitchFamily="66" charset="0"/>
                </a:rPr>
                <a:t>İ </a:t>
              </a:r>
              <a:r>
                <a:rPr lang="en-US" sz="1500" b="1" dirty="0">
                  <a:solidFill>
                    <a:schemeClr val="accent6">
                      <a:lumMod val="75000"/>
                    </a:schemeClr>
                  </a:solidFill>
                  <a:latin typeface="Comic Sans MS" panose="030F0702030302020204" pitchFamily="66" charset="0"/>
                </a:rPr>
                <a:t>20 SORUDAN OLUŞMAKTA</a:t>
              </a:r>
              <a:r>
                <a:rPr lang="tr-TR" sz="1500" b="1" dirty="0">
                  <a:solidFill>
                    <a:schemeClr val="accent6">
                      <a:lumMod val="75000"/>
                    </a:schemeClr>
                  </a:solidFill>
                  <a:latin typeface="Comic Sans MS" panose="030F0702030302020204" pitchFamily="66" charset="0"/>
                </a:rPr>
                <a:t>DIR.</a:t>
              </a:r>
              <a:endParaRPr lang="en-US" sz="1500" dirty="0">
                <a:solidFill>
                  <a:schemeClr val="accent6">
                    <a:lumMod val="75000"/>
                  </a:schemeClr>
                </a:solidFill>
                <a:latin typeface="Zilla Slab Medium"/>
              </a:endParaRPr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4211961" y="2024134"/>
            <a:ext cx="1640332" cy="11541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511852">
              <a:lnSpc>
                <a:spcPts val="3044"/>
              </a:lnSpc>
            </a:pPr>
            <a:endParaRPr lang="tr-TR" sz="2200" dirty="0">
              <a:solidFill>
                <a:srgbClr val="0D0D0D"/>
              </a:solidFill>
              <a:latin typeface="Abril Fatface"/>
            </a:endParaRPr>
          </a:p>
          <a:p>
            <a:pPr algn="ctr" defTabSz="511852">
              <a:lnSpc>
                <a:spcPts val="3044"/>
              </a:lnSpc>
            </a:pPr>
            <a:r>
              <a:rPr lang="en-US" sz="2000" b="1" dirty="0">
                <a:solidFill>
                  <a:srgbClr val="0D0D0D"/>
                </a:solidFill>
                <a:latin typeface="Comic Sans MS" panose="030F0702030302020204" pitchFamily="66" charset="0"/>
              </a:rPr>
              <a:t>TÜRKÇE</a:t>
            </a:r>
          </a:p>
          <a:p>
            <a:pPr algn="ctr" defTabSz="511852">
              <a:lnSpc>
                <a:spcPts val="3044"/>
              </a:lnSpc>
            </a:pPr>
            <a:r>
              <a:rPr lang="en-US" sz="2000" b="1" dirty="0">
                <a:solidFill>
                  <a:srgbClr val="0D0D0D"/>
                </a:solidFill>
                <a:latin typeface="Comic Sans MS" panose="030F0702030302020204" pitchFamily="66" charset="0"/>
              </a:rPr>
              <a:t>40 SORU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7236327" y="809607"/>
            <a:ext cx="1728193" cy="12926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511852"/>
            <a:r>
              <a:rPr lang="en-US" sz="1400" b="1" dirty="0">
                <a:solidFill>
                  <a:srgbClr val="0D0D0D"/>
                </a:solidFill>
                <a:latin typeface="Comic Sans MS" panose="030F0702030302020204" pitchFamily="66" charset="0"/>
              </a:rPr>
              <a:t>SOSYAL </a:t>
            </a:r>
            <a:r>
              <a:rPr lang="en-US" sz="1400" b="1" dirty="0" smtClean="0">
                <a:solidFill>
                  <a:srgbClr val="0D0D0D"/>
                </a:solidFill>
                <a:latin typeface="Comic Sans MS" panose="030F0702030302020204" pitchFamily="66" charset="0"/>
              </a:rPr>
              <a:t>BİL</a:t>
            </a:r>
            <a:r>
              <a:rPr lang="tr-TR" sz="1400" b="1" dirty="0" smtClean="0">
                <a:solidFill>
                  <a:srgbClr val="0D0D0D"/>
                </a:solidFill>
                <a:latin typeface="Comic Sans MS" panose="030F0702030302020204" pitchFamily="66" charset="0"/>
              </a:rPr>
              <a:t>İM</a:t>
            </a:r>
            <a:r>
              <a:rPr lang="en-US" sz="1400" b="1" dirty="0" smtClean="0">
                <a:solidFill>
                  <a:srgbClr val="0D0D0D"/>
                </a:solidFill>
                <a:latin typeface="Comic Sans MS" panose="030F0702030302020204" pitchFamily="66" charset="0"/>
              </a:rPr>
              <a:t>LER</a:t>
            </a:r>
            <a:endParaRPr lang="en-US" sz="1400" b="1" dirty="0">
              <a:solidFill>
                <a:srgbClr val="0D0D0D"/>
              </a:solidFill>
              <a:latin typeface="Comic Sans MS" panose="030F0702030302020204" pitchFamily="66" charset="0"/>
            </a:endParaRPr>
          </a:p>
          <a:p>
            <a:pPr algn="ctr" defTabSz="511852"/>
            <a:r>
              <a:rPr lang="en-US" sz="1400" b="1" dirty="0">
                <a:solidFill>
                  <a:srgbClr val="0D0D0D"/>
                </a:solidFill>
                <a:latin typeface="Comic Sans MS" panose="030F0702030302020204" pitchFamily="66" charset="0"/>
              </a:rPr>
              <a:t>20 SORU</a:t>
            </a:r>
            <a:endParaRPr lang="tr-TR" sz="1400" b="1" dirty="0">
              <a:solidFill>
                <a:srgbClr val="0D0D0D"/>
              </a:solidFill>
              <a:latin typeface="Comic Sans MS" panose="030F0702030302020204" pitchFamily="66" charset="0"/>
            </a:endParaRPr>
          </a:p>
          <a:p>
            <a:pPr algn="ctr" defTabSz="511852"/>
            <a:r>
              <a:rPr lang="tr-TR" sz="1400" b="1" dirty="0">
                <a:solidFill>
                  <a:srgbClr val="FFFF00"/>
                </a:solidFill>
                <a:latin typeface="Comic Sans MS" panose="030F0702030302020204" pitchFamily="66" charset="0"/>
              </a:rPr>
              <a:t>Coğrafya:5</a:t>
            </a:r>
          </a:p>
          <a:p>
            <a:pPr algn="ctr" defTabSz="511852"/>
            <a:r>
              <a:rPr lang="tr-TR" sz="1400" b="1" dirty="0">
                <a:solidFill>
                  <a:srgbClr val="FFFF00"/>
                </a:solidFill>
                <a:latin typeface="Comic Sans MS" panose="030F0702030302020204" pitchFamily="66" charset="0"/>
              </a:rPr>
              <a:t>Tarih:5</a:t>
            </a:r>
          </a:p>
          <a:p>
            <a:pPr algn="ctr" defTabSz="511852"/>
            <a:r>
              <a:rPr lang="tr-TR" sz="1400" b="1" dirty="0">
                <a:solidFill>
                  <a:srgbClr val="FFFF00"/>
                </a:solidFill>
                <a:latin typeface="Comic Sans MS" panose="030F0702030302020204" pitchFamily="66" charset="0"/>
              </a:rPr>
              <a:t>Felsefe:5</a:t>
            </a:r>
          </a:p>
          <a:p>
            <a:pPr algn="ctr" defTabSz="511852"/>
            <a:r>
              <a:rPr lang="tr-TR" sz="1400" b="1" dirty="0">
                <a:solidFill>
                  <a:srgbClr val="FFFF00"/>
                </a:solidFill>
                <a:latin typeface="Comic Sans MS" panose="030F0702030302020204" pitchFamily="66" charset="0"/>
              </a:rPr>
              <a:t>Din Kül:5</a:t>
            </a:r>
            <a:endParaRPr lang="en-US" sz="1400" b="1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4283969" y="4922135"/>
            <a:ext cx="1674900" cy="6668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511852">
              <a:lnSpc>
                <a:spcPts val="2587"/>
              </a:lnSpc>
            </a:pPr>
            <a:r>
              <a:rPr lang="en-US" sz="2000" b="1" dirty="0">
                <a:solidFill>
                  <a:srgbClr val="0D0D0D"/>
                </a:solidFill>
                <a:latin typeface="Comic Sans MS" panose="030F0702030302020204" pitchFamily="66" charset="0"/>
              </a:rPr>
              <a:t>MATEMATİK</a:t>
            </a:r>
          </a:p>
          <a:p>
            <a:pPr algn="ctr" defTabSz="511852">
              <a:lnSpc>
                <a:spcPts val="2587"/>
              </a:lnSpc>
            </a:pPr>
            <a:r>
              <a:rPr lang="en-US" sz="2000" b="1" dirty="0">
                <a:solidFill>
                  <a:srgbClr val="0D0D0D"/>
                </a:solidFill>
                <a:latin typeface="Comic Sans MS" panose="030F0702030302020204" pitchFamily="66" charset="0"/>
              </a:rPr>
              <a:t>40 SORU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7236296" y="3384554"/>
            <a:ext cx="1728192" cy="15901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511852"/>
            <a:r>
              <a:rPr lang="en-US" sz="1600" b="1" dirty="0">
                <a:solidFill>
                  <a:srgbClr val="0D0D0D"/>
                </a:solidFill>
                <a:latin typeface="Comic Sans MS" panose="030F0702030302020204" pitchFamily="66" charset="0"/>
              </a:rPr>
              <a:t>FEN BİLİMLERİ</a:t>
            </a:r>
          </a:p>
          <a:p>
            <a:pPr algn="ctr" defTabSz="511852"/>
            <a:r>
              <a:rPr lang="en-US" sz="1600" b="1" dirty="0">
                <a:solidFill>
                  <a:srgbClr val="0D0D0D"/>
                </a:solidFill>
                <a:latin typeface="Comic Sans MS" panose="030F0702030302020204" pitchFamily="66" charset="0"/>
              </a:rPr>
              <a:t>20 SORU</a:t>
            </a:r>
            <a:endParaRPr lang="tr-TR" sz="1600" b="1" dirty="0">
              <a:solidFill>
                <a:srgbClr val="0D0D0D"/>
              </a:solidFill>
              <a:latin typeface="Comic Sans MS" panose="030F0702030302020204" pitchFamily="66" charset="0"/>
            </a:endParaRPr>
          </a:p>
          <a:p>
            <a:pPr algn="ctr" defTabSz="511852"/>
            <a:r>
              <a:rPr lang="tr-TR" sz="1600" b="1" dirty="0">
                <a:solidFill>
                  <a:srgbClr val="6600CC"/>
                </a:solidFill>
                <a:latin typeface="Comic Sans MS" panose="030F0702030302020204" pitchFamily="66" charset="0"/>
              </a:rPr>
              <a:t>Biyoloji:6</a:t>
            </a:r>
          </a:p>
          <a:p>
            <a:pPr algn="ctr" defTabSz="511852"/>
            <a:r>
              <a:rPr lang="tr-TR" sz="1600" b="1" dirty="0">
                <a:solidFill>
                  <a:srgbClr val="6600CC"/>
                </a:solidFill>
                <a:latin typeface="Comic Sans MS" panose="030F0702030302020204" pitchFamily="66" charset="0"/>
              </a:rPr>
              <a:t>Fizik:7</a:t>
            </a:r>
          </a:p>
          <a:p>
            <a:pPr algn="ctr" defTabSz="511852"/>
            <a:r>
              <a:rPr lang="tr-TR" sz="1600" b="1" dirty="0">
                <a:solidFill>
                  <a:srgbClr val="6600CC"/>
                </a:solidFill>
                <a:latin typeface="Comic Sans MS" panose="030F0702030302020204" pitchFamily="66" charset="0"/>
              </a:rPr>
              <a:t>Kimya:7</a:t>
            </a:r>
          </a:p>
          <a:p>
            <a:pPr algn="ctr" defTabSz="511852">
              <a:lnSpc>
                <a:spcPts val="2822"/>
              </a:lnSpc>
            </a:pPr>
            <a:endParaRPr lang="en-US" sz="1600" b="1" dirty="0">
              <a:solidFill>
                <a:srgbClr val="0D0D0D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8105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Başlık"/>
          <p:cNvSpPr txBox="1">
            <a:spLocks noGrp="1"/>
          </p:cNvSpPr>
          <p:nvPr>
            <p:ph type="ctrTitle"/>
          </p:nvPr>
        </p:nvSpPr>
        <p:spPr bwMode="auto">
          <a:xfrm>
            <a:off x="755576" y="332657"/>
            <a:ext cx="7772400" cy="1008112"/>
          </a:xfrm>
          <a:prstGeom prst="rect">
            <a:avLst/>
          </a:prstGeom>
          <a:gradFill flip="none" rotWithShape="1">
            <a:gsLst>
              <a:gs pos="0">
                <a:srgbClr val="00FFFF">
                  <a:shade val="30000"/>
                  <a:satMod val="115000"/>
                </a:srgbClr>
              </a:gs>
              <a:gs pos="50000">
                <a:srgbClr val="00FFFF">
                  <a:shade val="67500"/>
                  <a:satMod val="115000"/>
                </a:srgbClr>
              </a:gs>
              <a:gs pos="100000">
                <a:srgbClr val="00FFFF">
                  <a:shade val="100000"/>
                  <a:satMod val="115000"/>
                </a:srgbClr>
              </a:gs>
            </a:gsLst>
            <a:lin ang="2700000" scaled="1"/>
            <a:tileRect/>
          </a:gradFill>
          <a:ln w="25400" cap="flat" cmpd="sng" algn="ctr">
            <a:solidFill>
              <a:srgbClr val="002060"/>
            </a:solidFill>
            <a:prstDash val="solid"/>
          </a:ln>
          <a:effectLst/>
          <a:extLst/>
        </p:spPr>
        <p:txBody>
          <a:bodyPr vert="horz" wrap="square" lIns="91430" tIns="45720" rIns="91430" bIns="45720" numCol="1" rtlCol="0" anchor="ctr" anchorCtr="0" compatLnSpc="1">
            <a:prstTxWarp prst="textNoShape">
              <a:avLst/>
            </a:prstTxWarp>
            <a:normAutofit fontScale="90000"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tr-TR" sz="1600" b="1" dirty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/>
            </a:r>
            <a:br>
              <a:rPr lang="tr-TR" sz="1600" b="1" dirty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</a:br>
            <a:r>
              <a:rPr lang="tr-TR" sz="1800" b="1" dirty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TÜRKÇE TESTİ</a:t>
            </a:r>
            <a:br>
              <a:rPr lang="tr-TR" sz="1800" b="1" dirty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</a:br>
            <a:r>
              <a:rPr lang="tr-TR" sz="1800" dirty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Türkçeyi doğru kullanma, okuduğunu anlama ve yorumlama, kelime haznesi, temel cümle bilgisi ve imla kurallarını kullanma becerilerini ölçmeye yönelik sorular</a:t>
            </a:r>
            <a:br>
              <a:rPr lang="tr-TR" sz="1800" dirty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</a:br>
            <a:endParaRPr lang="tr-TR" sz="18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1 Başlık"/>
          <p:cNvSpPr txBox="1">
            <a:spLocks/>
          </p:cNvSpPr>
          <p:nvPr/>
        </p:nvSpPr>
        <p:spPr bwMode="auto">
          <a:xfrm>
            <a:off x="467544" y="1680786"/>
            <a:ext cx="8229600" cy="1089925"/>
          </a:xfrm>
          <a:prstGeom prst="rect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8100000" scaled="1"/>
            <a:tileRect/>
          </a:gradFill>
          <a:ln w="25400" cap="flat" cmpd="sng" algn="ctr">
            <a:solidFill>
              <a:srgbClr val="002060"/>
            </a:solidFill>
            <a:prstDash val="solid"/>
          </a:ln>
          <a:effectLst/>
          <a:extLst/>
        </p:spPr>
        <p:txBody>
          <a:bodyPr vert="horz" wrap="square" lIns="91430" tIns="45720" rIns="9143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endParaRPr lang="tr-TR" sz="1600" b="1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tr-TR" sz="1600" b="1" dirty="0">
                <a:solidFill>
                  <a:prstClr val="black"/>
                </a:solidFill>
                <a:latin typeface="Comic Sans MS" panose="030F0702030302020204" pitchFamily="66" charset="0"/>
              </a:rPr>
              <a:t>SOSYAL BİLİMLER TESTİ</a:t>
            </a:r>
          </a:p>
          <a:p>
            <a:pPr fontAlgn="auto">
              <a:spcAft>
                <a:spcPts val="0"/>
              </a:spcAft>
              <a:defRPr/>
            </a:pPr>
            <a:r>
              <a:rPr lang="tr-TR" sz="1600" dirty="0">
                <a:solidFill>
                  <a:prstClr val="black"/>
                </a:solidFill>
                <a:latin typeface="Comic Sans MS" panose="030F0702030302020204" pitchFamily="66" charset="0"/>
              </a:rPr>
              <a:t>Tarih, Coğrafya, Din Kültürü ve Ahlak Bilgisi, Felsefe alanlarındaki temel kavram </a:t>
            </a:r>
          </a:p>
          <a:p>
            <a:pPr fontAlgn="auto">
              <a:spcAft>
                <a:spcPts val="0"/>
              </a:spcAft>
              <a:defRPr/>
            </a:pPr>
            <a:r>
              <a:rPr lang="tr-TR" sz="1600" dirty="0">
                <a:solidFill>
                  <a:prstClr val="black"/>
                </a:solidFill>
                <a:latin typeface="Comic Sans MS" panose="030F0702030302020204" pitchFamily="66" charset="0"/>
              </a:rPr>
              <a:t>ve ilkeleri kullanma becerilerini ölçmeye yönelik sorular</a:t>
            </a:r>
            <a:br>
              <a:rPr lang="tr-TR" sz="1600" dirty="0">
                <a:solidFill>
                  <a:prstClr val="black"/>
                </a:solidFill>
                <a:latin typeface="Comic Sans MS" panose="030F0702030302020204" pitchFamily="66" charset="0"/>
              </a:rPr>
            </a:br>
            <a:endParaRPr lang="tr-TR" sz="16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1 Başlık"/>
          <p:cNvSpPr txBox="1">
            <a:spLocks noGrp="1"/>
          </p:cNvSpPr>
          <p:nvPr>
            <p:ph type="subTitle" idx="1"/>
          </p:nvPr>
        </p:nvSpPr>
        <p:spPr bwMode="auto">
          <a:xfrm>
            <a:off x="683568" y="3068960"/>
            <a:ext cx="7776864" cy="1752600"/>
          </a:xfrm>
          <a:prstGeom prst="rect">
            <a:avLst/>
          </a:prstGeom>
          <a:gradFill flip="none" rotWithShape="1">
            <a:gsLst>
              <a:gs pos="0">
                <a:srgbClr val="FF66FF">
                  <a:tint val="66000"/>
                  <a:satMod val="160000"/>
                </a:srgbClr>
              </a:gs>
              <a:gs pos="50000">
                <a:srgbClr val="FF66FF">
                  <a:tint val="44500"/>
                  <a:satMod val="160000"/>
                </a:srgbClr>
              </a:gs>
              <a:gs pos="100000">
                <a:srgbClr val="FF66FF">
                  <a:tint val="23500"/>
                  <a:satMod val="160000"/>
                </a:srgbClr>
              </a:gs>
            </a:gsLst>
            <a:lin ang="0" scaled="1"/>
            <a:tileRect/>
          </a:gradFill>
          <a:ln w="25400" cap="flat" cmpd="sng" algn="ctr">
            <a:solidFill>
              <a:srgbClr val="002060"/>
            </a:solidFill>
            <a:prstDash val="solid"/>
          </a:ln>
          <a:effectLst/>
          <a:extLst/>
        </p:spPr>
        <p:txBody>
          <a:bodyPr vert="horz" wrap="square" lIns="91430" tIns="45720" rIns="91430" bIns="45720" numCol="1" rtlCol="0" anchor="ctr" anchorCtr="0" compatLnSpc="1">
            <a:prstTxWarp prst="textNoShape">
              <a:avLst/>
            </a:prstTxWarp>
            <a:normAutofit fontScale="97500"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tr-TR" sz="1600" b="1" dirty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TEMEL MATEMATİK TESTİ</a:t>
            </a:r>
          </a:p>
          <a:p>
            <a:pPr fontAlgn="auto">
              <a:spcAft>
                <a:spcPts val="0"/>
              </a:spcAft>
              <a:defRPr/>
            </a:pPr>
            <a:r>
              <a:rPr lang="tr-TR" sz="1600" b="1" dirty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 </a:t>
            </a:r>
            <a:r>
              <a:rPr lang="tr-TR" sz="1600" dirty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Temel Matematik kavramlarını kullanma ve bu kavramları kullanarak işlem yapma, temel matematiksel ilişkilerden yararlanarak soyut işlemler yapma, </a:t>
            </a:r>
          </a:p>
          <a:p>
            <a:pPr fontAlgn="auto">
              <a:spcAft>
                <a:spcPts val="0"/>
              </a:spcAft>
              <a:defRPr/>
            </a:pPr>
            <a:r>
              <a:rPr lang="tr-TR" sz="1600" dirty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temel matematik prensiplerini ve işlemlerini gündelik hayatta uygulama</a:t>
            </a:r>
            <a:br>
              <a:rPr lang="tr-TR" sz="1600" dirty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</a:br>
            <a:r>
              <a:rPr lang="tr-TR" sz="1600" dirty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becerilerini ölçmeye yönelik sorular</a:t>
            </a:r>
            <a:endParaRPr lang="tr-TR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1 Başlık"/>
          <p:cNvSpPr txBox="1">
            <a:spLocks/>
          </p:cNvSpPr>
          <p:nvPr/>
        </p:nvSpPr>
        <p:spPr bwMode="auto">
          <a:xfrm>
            <a:off x="1197968" y="5013176"/>
            <a:ext cx="6768752" cy="1525290"/>
          </a:xfrm>
          <a:prstGeom prst="rect">
            <a:avLst/>
          </a:prstGeom>
          <a:gradFill flip="none" rotWithShape="1">
            <a:gsLst>
              <a:gs pos="0">
                <a:srgbClr val="00FF00">
                  <a:shade val="30000"/>
                  <a:satMod val="115000"/>
                </a:srgbClr>
              </a:gs>
              <a:gs pos="50000">
                <a:srgbClr val="00FF00">
                  <a:shade val="67500"/>
                  <a:satMod val="115000"/>
                </a:srgbClr>
              </a:gs>
              <a:gs pos="100000">
                <a:srgbClr val="00FF00">
                  <a:shade val="100000"/>
                  <a:satMod val="115000"/>
                </a:srgbClr>
              </a:gs>
            </a:gsLst>
            <a:lin ang="0" scaled="1"/>
            <a:tileRect/>
          </a:gradFill>
          <a:ln w="25400" cap="flat" cmpd="sng" algn="ctr">
            <a:solidFill>
              <a:srgbClr val="002060"/>
            </a:solidFill>
            <a:prstDash val="solid"/>
          </a:ln>
          <a:effectLst/>
          <a:extLst/>
        </p:spPr>
        <p:txBody>
          <a:bodyPr vert="horz" wrap="square" lIns="91430" tIns="45720" rIns="91430" bIns="45720" numCol="1" rtlCol="0" anchor="ctr" anchorCtr="0" compatLnSpc="1">
            <a:prstTxWarp prst="textNoShape">
              <a:avLst/>
            </a:prstTxWarp>
            <a:normAutofit fontScale="97500"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tr-TR" sz="1600" b="1" dirty="0">
                <a:solidFill>
                  <a:prstClr val="black"/>
                </a:solidFill>
                <a:latin typeface="Comic Sans MS" panose="030F0702030302020204" pitchFamily="66" charset="0"/>
              </a:rPr>
              <a:t>FEN BİLİMLERİ TESTİ</a:t>
            </a:r>
          </a:p>
          <a:p>
            <a:pPr fontAlgn="auto">
              <a:spcAft>
                <a:spcPts val="0"/>
              </a:spcAft>
              <a:defRPr/>
            </a:pPr>
            <a:r>
              <a:rPr lang="tr-TR" sz="1600" dirty="0">
                <a:solidFill>
                  <a:prstClr val="black"/>
                </a:solidFill>
                <a:latin typeface="Comic Sans MS" panose="030F0702030302020204" pitchFamily="66" charset="0"/>
              </a:rPr>
              <a:t>Biyoloji, Fizik ve Kimya alanlarındaki temel kavram ve</a:t>
            </a:r>
            <a:br>
              <a:rPr lang="tr-TR" sz="1600" dirty="0">
                <a:solidFill>
                  <a:prstClr val="black"/>
                </a:solidFill>
                <a:latin typeface="Comic Sans MS" panose="030F0702030302020204" pitchFamily="66" charset="0"/>
              </a:rPr>
            </a:br>
            <a:r>
              <a:rPr lang="tr-TR" sz="1600" dirty="0">
                <a:solidFill>
                  <a:prstClr val="black"/>
                </a:solidFill>
                <a:latin typeface="Comic Sans MS" panose="030F0702030302020204" pitchFamily="66" charset="0"/>
              </a:rPr>
              <a:t>ilkeleri kullanma becerilerini ölçmeye yönelik sorular</a:t>
            </a:r>
            <a:endParaRPr lang="tr-TR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5001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Yuvarlatılmış Dikdörtgen"/>
          <p:cNvSpPr/>
          <p:nvPr/>
        </p:nvSpPr>
        <p:spPr>
          <a:xfrm>
            <a:off x="5076056" y="1124744"/>
            <a:ext cx="3744416" cy="2448272"/>
          </a:xfrm>
          <a:prstGeom prst="roundRect">
            <a:avLst/>
          </a:prstGeom>
          <a:gradFill rotWithShape="1">
            <a:gsLst>
              <a:gs pos="0">
                <a:srgbClr val="8064A2">
                  <a:tint val="50000"/>
                  <a:satMod val="300000"/>
                </a:srgbClr>
              </a:gs>
              <a:gs pos="35000">
                <a:srgbClr val="8064A2">
                  <a:tint val="37000"/>
                  <a:satMod val="300000"/>
                </a:srgbClr>
              </a:gs>
              <a:gs pos="100000">
                <a:srgbClr val="8064A2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91430" tIns="45720" rIns="91430" bIns="45720" anchor="ctr"/>
          <a:lstStyle/>
          <a:p>
            <a:pPr lvl="0" algn="ctr">
              <a:defRPr/>
            </a:pPr>
            <a:r>
              <a:rPr lang="tr-TR" sz="2000" b="1" kern="0" dirty="0">
                <a:solidFill>
                  <a:prstClr val="black"/>
                </a:solidFill>
                <a:latin typeface="Comic Sans MS" panose="030F0702030302020204" pitchFamily="66" charset="0"/>
              </a:rPr>
              <a:t>TOPLAM SORU: 120</a:t>
            </a:r>
          </a:p>
          <a:p>
            <a:pPr lvl="0" algn="ctr">
              <a:defRPr/>
            </a:pPr>
            <a:endParaRPr lang="tr-TR" sz="2000" b="1" kern="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lvl="0" algn="ctr">
              <a:defRPr/>
            </a:pPr>
            <a:r>
              <a:rPr lang="tr-TR" sz="2000" b="1" kern="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SÜRE</a:t>
            </a:r>
            <a:r>
              <a:rPr lang="tr-TR" sz="2000" b="1" kern="0" dirty="0">
                <a:solidFill>
                  <a:prstClr val="black"/>
                </a:solidFill>
                <a:latin typeface="Comic Sans MS" panose="030F0702030302020204" pitchFamily="66" charset="0"/>
              </a:rPr>
              <a:t>: 165 </a:t>
            </a:r>
            <a:r>
              <a:rPr lang="tr-TR" sz="2000" b="1" kern="0" dirty="0" err="1">
                <a:solidFill>
                  <a:prstClr val="black"/>
                </a:solidFill>
                <a:latin typeface="Comic Sans MS" panose="030F0702030302020204" pitchFamily="66" charset="0"/>
              </a:rPr>
              <a:t>dak</a:t>
            </a:r>
            <a:r>
              <a:rPr lang="tr-TR" sz="2000" b="1" kern="0" dirty="0">
                <a:solidFill>
                  <a:prstClr val="black"/>
                </a:solidFill>
                <a:latin typeface="Comic Sans MS" panose="030F0702030302020204" pitchFamily="66" charset="0"/>
              </a:rPr>
              <a:t>.</a:t>
            </a:r>
            <a:endParaRPr lang="tr-TR" sz="2000" b="1" kern="0" dirty="0">
              <a:latin typeface="Comic Sans MS" panose="030F0702030302020204" pitchFamily="66" charset="0"/>
            </a:endParaRPr>
          </a:p>
        </p:txBody>
      </p:sp>
      <p:sp>
        <p:nvSpPr>
          <p:cNvPr id="8" name="6 Yuvarlatılmış Dikdörtgen"/>
          <p:cNvSpPr>
            <a:spLocks noGrp="1"/>
          </p:cNvSpPr>
          <p:nvPr>
            <p:ph type="subTitle" idx="1"/>
          </p:nvPr>
        </p:nvSpPr>
        <p:spPr>
          <a:xfrm>
            <a:off x="5292082" y="3886200"/>
            <a:ext cx="3401159" cy="1752600"/>
          </a:xfrm>
          <a:prstGeom prst="roundRect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91430" tIns="45720" rIns="91430" bIns="45720" anchor="ctr">
            <a:normAutofit lnSpcReduction="10000"/>
          </a:bodyPr>
          <a:lstStyle/>
          <a:p>
            <a:pPr lvl="0" algn="ctr">
              <a:defRPr/>
            </a:pPr>
            <a:endParaRPr lang="tr-TR" sz="2000" b="1" kern="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lvl="0" algn="ctr">
              <a:defRPr/>
            </a:pPr>
            <a:endParaRPr lang="tr-TR" sz="2000" b="1" kern="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lvl="0" algn="ctr">
              <a:defRPr/>
            </a:pPr>
            <a:r>
              <a:rPr lang="tr-TR" sz="2000" b="1" u="sng" kern="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Soru başına </a:t>
            </a:r>
            <a:r>
              <a:rPr lang="tr-TR" sz="2000" b="1" u="sng" kern="0" dirty="0">
                <a:solidFill>
                  <a:prstClr val="black"/>
                </a:solidFill>
                <a:latin typeface="Comic Sans MS" panose="030F0702030302020204" pitchFamily="66" charset="0"/>
              </a:rPr>
              <a:t>düşen süre:</a:t>
            </a:r>
          </a:p>
          <a:p>
            <a:pPr>
              <a:spcBef>
                <a:spcPts val="0"/>
              </a:spcBef>
            </a:pPr>
            <a:endParaRPr lang="tr-TR" sz="1800" b="1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>
              <a:spcBef>
                <a:spcPts val="0"/>
              </a:spcBef>
            </a:pPr>
            <a:r>
              <a:rPr lang="tr-TR" sz="1800" b="1" dirty="0">
                <a:solidFill>
                  <a:srgbClr val="C00000"/>
                </a:solidFill>
                <a:latin typeface="Comic Sans MS" panose="030F0702030302020204" pitchFamily="66" charset="0"/>
              </a:rPr>
              <a:t>1,375 </a:t>
            </a:r>
            <a:r>
              <a:rPr lang="tr-TR" sz="1800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dak</a:t>
            </a:r>
            <a:endParaRPr lang="tr-TR" sz="18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lvl="0" algn="ctr">
              <a:defRPr/>
            </a:pPr>
            <a:endParaRPr lang="tr-TR" sz="2000" b="1" kern="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lvl="0" algn="ctr">
              <a:defRPr/>
            </a:pPr>
            <a:endParaRPr lang="tr-TR" b="1" kern="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Freeform 2"/>
          <p:cNvSpPr/>
          <p:nvPr/>
        </p:nvSpPr>
        <p:spPr>
          <a:xfrm>
            <a:off x="611560" y="404665"/>
            <a:ext cx="3816424" cy="5976664"/>
          </a:xfrm>
          <a:custGeom>
            <a:avLst/>
            <a:gdLst/>
            <a:ahLst/>
            <a:cxnLst/>
            <a:rect l="l" t="t" r="r" b="b"/>
            <a:pathLst>
              <a:path w="5018351" h="8596746">
                <a:moveTo>
                  <a:pt x="0" y="0"/>
                </a:moveTo>
                <a:lnTo>
                  <a:pt x="5018350" y="0"/>
                </a:lnTo>
                <a:lnTo>
                  <a:pt x="5018350" y="8596746"/>
                </a:lnTo>
                <a:lnTo>
                  <a:pt x="0" y="859674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3"/>
          <p:cNvSpPr/>
          <p:nvPr/>
        </p:nvSpPr>
        <p:spPr>
          <a:xfrm rot="2390419">
            <a:off x="3230826" y="271278"/>
            <a:ext cx="3459872" cy="1562848"/>
          </a:xfrm>
          <a:custGeom>
            <a:avLst/>
            <a:gdLst/>
            <a:ahLst/>
            <a:cxnLst/>
            <a:rect l="l" t="t" r="r" b="b"/>
            <a:pathLst>
              <a:path w="3459872" h="1562848">
                <a:moveTo>
                  <a:pt x="0" y="0"/>
                </a:moveTo>
                <a:lnTo>
                  <a:pt x="3459872" y="0"/>
                </a:lnTo>
                <a:lnTo>
                  <a:pt x="3459872" y="1562848"/>
                </a:lnTo>
                <a:lnTo>
                  <a:pt x="0" y="156284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3"/>
          <p:cNvSpPr/>
          <p:nvPr/>
        </p:nvSpPr>
        <p:spPr>
          <a:xfrm rot="-1440000" flipV="1">
            <a:off x="3341330" y="4699211"/>
            <a:ext cx="3037797" cy="1789747"/>
          </a:xfrm>
          <a:custGeom>
            <a:avLst/>
            <a:gdLst/>
            <a:ahLst/>
            <a:cxnLst/>
            <a:rect l="l" t="t" r="r" b="b"/>
            <a:pathLst>
              <a:path w="3459872" h="1562848">
                <a:moveTo>
                  <a:pt x="0" y="0"/>
                </a:moveTo>
                <a:lnTo>
                  <a:pt x="3459872" y="0"/>
                </a:lnTo>
                <a:lnTo>
                  <a:pt x="3459872" y="1562848"/>
                </a:lnTo>
                <a:lnTo>
                  <a:pt x="0" y="156284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6593353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TYT PUAN ORANLARI</a:t>
            </a:r>
          </a:p>
        </p:txBody>
      </p:sp>
      <p:sp>
        <p:nvSpPr>
          <p:cNvPr id="4" name="1 Başlık"/>
          <p:cNvSpPr txBox="1">
            <a:spLocks/>
          </p:cNvSpPr>
          <p:nvPr/>
        </p:nvSpPr>
        <p:spPr bwMode="auto">
          <a:xfrm>
            <a:off x="609600" y="332656"/>
            <a:ext cx="8229600" cy="1008112"/>
          </a:xfrm>
          <a:prstGeom prst="rect">
            <a:avLst/>
          </a:prstGeom>
          <a:solidFill>
            <a:srgbClr val="FFFF00"/>
          </a:solidFill>
          <a:ln w="25400" cap="flat" cmpd="sng" algn="ctr">
            <a:solidFill>
              <a:srgbClr val="002060"/>
            </a:solidFill>
            <a:prstDash val="solid"/>
          </a:ln>
          <a:effectLst/>
          <a:extLst/>
        </p:spPr>
        <p:txBody>
          <a:bodyPr vert="horz" wrap="square" lIns="91430" tIns="45720" rIns="91430" bIns="45720" numCol="1" rtlCol="0" anchor="ctr" anchorCtr="0" compatLnSpc="1">
            <a:prstTxWarp prst="textNoShape">
              <a:avLst/>
            </a:prstTxWarp>
            <a:normAutofit fontScale="97500"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tr-TR" sz="3600" b="1" dirty="0">
                <a:solidFill>
                  <a:schemeClr val="tx1"/>
                </a:solidFill>
                <a:latin typeface="Comic Sans MS" panose="030F0702030302020204" pitchFamily="66" charset="0"/>
              </a:rPr>
              <a:t>TYT PUAN ORANLARI</a:t>
            </a:r>
          </a:p>
        </p:txBody>
      </p:sp>
      <p:grpSp>
        <p:nvGrpSpPr>
          <p:cNvPr id="8" name="31 Grup"/>
          <p:cNvGrpSpPr/>
          <p:nvPr/>
        </p:nvGrpSpPr>
        <p:grpSpPr>
          <a:xfrm>
            <a:off x="2348993" y="2136648"/>
            <a:ext cx="2481943" cy="392087"/>
            <a:chOff x="1992087" y="2907379"/>
            <a:chExt cx="2481943" cy="392087"/>
          </a:xfrm>
        </p:grpSpPr>
        <p:sp>
          <p:nvSpPr>
            <p:cNvPr id="9" name="Pentagon 7"/>
            <p:cNvSpPr/>
            <p:nvPr/>
          </p:nvSpPr>
          <p:spPr>
            <a:xfrm>
              <a:off x="1992087" y="2907580"/>
              <a:ext cx="2481943" cy="391886"/>
            </a:xfrm>
            <a:prstGeom prst="homePlate">
              <a:avLst/>
            </a:prstGeom>
            <a:solidFill>
              <a:srgbClr val="797B7E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sz="1300" kern="0">
                <a:solidFill>
                  <a:srgbClr val="FFFFFF"/>
                </a:solidFill>
                <a:latin typeface="Franklin Gothic Book"/>
              </a:endParaRPr>
            </a:p>
          </p:txBody>
        </p:sp>
        <p:sp>
          <p:nvSpPr>
            <p:cNvPr id="10" name="Rectangle 13"/>
            <p:cNvSpPr/>
            <p:nvPr/>
          </p:nvSpPr>
          <p:spPr>
            <a:xfrm>
              <a:off x="2606792" y="2907379"/>
              <a:ext cx="1812808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tr-TR" sz="1600" b="1" kern="0" dirty="0">
                  <a:solidFill>
                    <a:srgbClr val="0000FF"/>
                  </a:solidFill>
                  <a:latin typeface="Comic Sans MS" panose="030F0702030302020204" pitchFamily="66" charset="0"/>
                </a:rPr>
                <a:t>Fen Bilimleri</a:t>
              </a:r>
              <a:endParaRPr lang="en-US" sz="1600" b="1" kern="0" dirty="0">
                <a:solidFill>
                  <a:srgbClr val="0000FF"/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11" name="32 Grup"/>
          <p:cNvGrpSpPr/>
          <p:nvPr/>
        </p:nvGrpSpPr>
        <p:grpSpPr>
          <a:xfrm>
            <a:off x="2348993" y="2761512"/>
            <a:ext cx="2435289" cy="479871"/>
            <a:chOff x="2302329" y="3383629"/>
            <a:chExt cx="2481943" cy="394247"/>
          </a:xfrm>
        </p:grpSpPr>
        <p:sp>
          <p:nvSpPr>
            <p:cNvPr id="12" name="Pentagon 8"/>
            <p:cNvSpPr/>
            <p:nvPr/>
          </p:nvSpPr>
          <p:spPr>
            <a:xfrm>
              <a:off x="2302329" y="3385990"/>
              <a:ext cx="2481943" cy="391886"/>
            </a:xfrm>
            <a:prstGeom prst="homePlate">
              <a:avLst/>
            </a:prstGeom>
            <a:solidFill>
              <a:srgbClr val="F96A1B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sz="1300" kern="0">
                <a:solidFill>
                  <a:srgbClr val="FFFFFF"/>
                </a:solidFill>
                <a:latin typeface="Franklin Gothic Book"/>
              </a:endParaRPr>
            </a:p>
          </p:txBody>
        </p:sp>
        <p:sp>
          <p:nvSpPr>
            <p:cNvPr id="13" name="Rectangle 13"/>
            <p:cNvSpPr/>
            <p:nvPr/>
          </p:nvSpPr>
          <p:spPr>
            <a:xfrm>
              <a:off x="2892542" y="3383629"/>
              <a:ext cx="1746133" cy="2781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tr-TR" sz="1600" b="1" kern="0" dirty="0" smtClean="0">
                  <a:solidFill>
                    <a:srgbClr val="002060"/>
                  </a:solidFill>
                  <a:latin typeface="Comic Sans MS" panose="030F0702030302020204" pitchFamily="66" charset="0"/>
                </a:rPr>
                <a:t>  Matematik</a:t>
              </a:r>
              <a:endParaRPr lang="en-US" sz="1600" b="1" kern="0" dirty="0">
                <a:solidFill>
                  <a:srgbClr val="002060"/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14" name="33 Grup"/>
          <p:cNvGrpSpPr/>
          <p:nvPr/>
        </p:nvGrpSpPr>
        <p:grpSpPr>
          <a:xfrm>
            <a:off x="2470554" y="3320323"/>
            <a:ext cx="2799096" cy="666987"/>
            <a:chOff x="2348967" y="3859879"/>
            <a:chExt cx="2799096" cy="515410"/>
          </a:xfrm>
        </p:grpSpPr>
        <p:sp>
          <p:nvSpPr>
            <p:cNvPr id="15" name="Pentagon 9"/>
            <p:cNvSpPr/>
            <p:nvPr/>
          </p:nvSpPr>
          <p:spPr>
            <a:xfrm>
              <a:off x="2348967" y="3983403"/>
              <a:ext cx="2481943" cy="391886"/>
            </a:xfrm>
            <a:prstGeom prst="homePlate">
              <a:avLst/>
            </a:prstGeom>
            <a:solidFill>
              <a:srgbClr val="08A1D9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sz="1300" kern="0">
                <a:solidFill>
                  <a:srgbClr val="FFFFFF"/>
                </a:solidFill>
                <a:latin typeface="Franklin Gothic Book"/>
              </a:endParaRPr>
            </a:p>
          </p:txBody>
        </p:sp>
        <p:sp>
          <p:nvSpPr>
            <p:cNvPr id="16" name="Rectangle 13"/>
            <p:cNvSpPr/>
            <p:nvPr/>
          </p:nvSpPr>
          <p:spPr>
            <a:xfrm>
              <a:off x="2883016" y="3859879"/>
              <a:ext cx="2265047" cy="4518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endParaRPr lang="tr-TR" sz="1600" b="1" kern="0" dirty="0">
                <a:solidFill>
                  <a:srgbClr val="0000FF"/>
                </a:solidFill>
                <a:latin typeface="Comic Sans MS" panose="030F0702030302020204" pitchFamily="66" charset="0"/>
              </a:endParaRPr>
            </a:p>
            <a:p>
              <a:pPr>
                <a:defRPr/>
              </a:pPr>
              <a:r>
                <a:rPr lang="tr-TR" sz="1600" b="1" kern="0" dirty="0" smtClean="0">
                  <a:solidFill>
                    <a:srgbClr val="0000FF"/>
                  </a:solidFill>
                  <a:latin typeface="Comic Sans MS" panose="030F0702030302020204" pitchFamily="66" charset="0"/>
                </a:rPr>
                <a:t>  Türkçe</a:t>
              </a:r>
              <a:endParaRPr lang="en-US" sz="1600" b="1" kern="0" dirty="0">
                <a:solidFill>
                  <a:srgbClr val="0000FF"/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17" name="34 Grup"/>
          <p:cNvGrpSpPr/>
          <p:nvPr/>
        </p:nvGrpSpPr>
        <p:grpSpPr>
          <a:xfrm>
            <a:off x="1759578" y="3927650"/>
            <a:ext cx="3441179" cy="730298"/>
            <a:chOff x="1906308" y="4345654"/>
            <a:chExt cx="2989542" cy="335591"/>
          </a:xfrm>
        </p:grpSpPr>
        <p:sp>
          <p:nvSpPr>
            <p:cNvPr id="18" name="Pentagon 10"/>
            <p:cNvSpPr/>
            <p:nvPr/>
          </p:nvSpPr>
          <p:spPr>
            <a:xfrm>
              <a:off x="1906308" y="4445665"/>
              <a:ext cx="2481943" cy="235580"/>
            </a:xfrm>
            <a:prstGeom prst="homePlate">
              <a:avLst/>
            </a:prstGeom>
            <a:solidFill>
              <a:srgbClr val="7C984A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sz="1300" kern="0">
                <a:solidFill>
                  <a:srgbClr val="FFFFFF"/>
                </a:solidFill>
                <a:latin typeface="Franklin Gothic Book"/>
              </a:endParaRPr>
            </a:p>
          </p:txBody>
        </p:sp>
        <p:sp>
          <p:nvSpPr>
            <p:cNvPr id="19" name="Rectangle 13"/>
            <p:cNvSpPr/>
            <p:nvPr/>
          </p:nvSpPr>
          <p:spPr>
            <a:xfrm>
              <a:off x="2562225" y="4345654"/>
              <a:ext cx="2333625" cy="2687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endParaRPr lang="tr-TR" sz="1600" b="1" kern="0" dirty="0" smtClean="0">
                <a:latin typeface="Comic Sans MS" panose="030F0702030302020204" pitchFamily="66" charset="0"/>
              </a:endParaRPr>
            </a:p>
            <a:p>
              <a:pPr>
                <a:defRPr/>
              </a:pPr>
              <a:r>
                <a:rPr lang="tr-TR" sz="1600" b="1" kern="0" dirty="0" smtClean="0">
                  <a:latin typeface="Comic Sans MS" panose="030F0702030302020204" pitchFamily="66" charset="0"/>
                </a:rPr>
                <a:t>   Sosyal </a:t>
              </a:r>
              <a:r>
                <a:rPr lang="tr-TR" sz="1600" b="1" kern="0" dirty="0">
                  <a:latin typeface="Comic Sans MS" panose="030F0702030302020204" pitchFamily="66" charset="0"/>
                </a:rPr>
                <a:t>Bilimler</a:t>
              </a:r>
              <a:endParaRPr lang="en-US" sz="1600" b="1" kern="0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20" name="30 Grup"/>
          <p:cNvGrpSpPr/>
          <p:nvPr/>
        </p:nvGrpSpPr>
        <p:grpSpPr>
          <a:xfrm>
            <a:off x="411959" y="1847197"/>
            <a:ext cx="2592644" cy="3107817"/>
            <a:chOff x="312965" y="2501913"/>
            <a:chExt cx="2471057" cy="2468880"/>
          </a:xfrm>
        </p:grpSpPr>
        <p:sp>
          <p:nvSpPr>
            <p:cNvPr id="21" name="Oval 20"/>
            <p:cNvSpPr/>
            <p:nvPr/>
          </p:nvSpPr>
          <p:spPr>
            <a:xfrm>
              <a:off x="312965" y="2501913"/>
              <a:ext cx="2471057" cy="2468880"/>
            </a:xfrm>
            <a:prstGeom prst="ellipse">
              <a:avLst/>
            </a:prstGeom>
            <a:solidFill>
              <a:srgbClr val="43434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sz="1300" kern="0">
                <a:solidFill>
                  <a:srgbClr val="FFFFFF"/>
                </a:solidFill>
                <a:latin typeface="Franklin Gothic Book"/>
              </a:endParaRPr>
            </a:p>
          </p:txBody>
        </p:sp>
        <p:sp>
          <p:nvSpPr>
            <p:cNvPr id="22" name="TextBox 12"/>
            <p:cNvSpPr txBox="1"/>
            <p:nvPr/>
          </p:nvSpPr>
          <p:spPr>
            <a:xfrm>
              <a:off x="589066" y="2815433"/>
              <a:ext cx="1940350" cy="184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tr-TR" sz="5400" kern="0" dirty="0">
                  <a:solidFill>
                    <a:srgbClr val="FFFF00"/>
                  </a:solidFill>
                  <a:latin typeface="Comic Sans MS" panose="030F0702030302020204" pitchFamily="66" charset="0"/>
                </a:rPr>
                <a:t>TYT</a:t>
              </a:r>
              <a:r>
                <a:rPr lang="en-US" sz="5400" kern="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 </a:t>
              </a:r>
            </a:p>
            <a:p>
              <a:pPr algn="ctr">
                <a:defRPr/>
              </a:pPr>
              <a:r>
                <a:rPr lang="tr-TR" sz="2000" b="1" kern="0" dirty="0">
                  <a:solidFill>
                    <a:srgbClr val="FFFF00"/>
                  </a:solidFill>
                  <a:latin typeface="Comic Sans MS" panose="030F0702030302020204" pitchFamily="66" charset="0"/>
                </a:rPr>
                <a:t>TEMEL YETERLİLİK TESTİ</a:t>
              </a:r>
              <a:endParaRPr lang="en-US" sz="2000" b="1" kern="0" dirty="0">
                <a:solidFill>
                  <a:srgbClr val="FFFF00"/>
                </a:solidFill>
                <a:latin typeface="Comic Sans MS" panose="030F0702030302020204" pitchFamily="66" charset="0"/>
              </a:endParaRPr>
            </a:p>
          </p:txBody>
        </p:sp>
      </p:grpSp>
      <p:sp>
        <p:nvSpPr>
          <p:cNvPr id="23" name="23 Metin kutusu"/>
          <p:cNvSpPr txBox="1"/>
          <p:nvPr/>
        </p:nvSpPr>
        <p:spPr>
          <a:xfrm>
            <a:off x="4773194" y="2088762"/>
            <a:ext cx="1323975" cy="523220"/>
          </a:xfrm>
          <a:prstGeom prst="rect">
            <a:avLst/>
          </a:prstGeom>
          <a:noFill/>
        </p:spPr>
        <p:txBody>
          <a:bodyPr wrap="square" lIns="91430" tIns="45720" rIns="91430" bIns="45720" rtlCol="0">
            <a:spAutoFit/>
          </a:bodyPr>
          <a:lstStyle/>
          <a:p>
            <a:r>
              <a:rPr lang="tr-TR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% 17</a:t>
            </a:r>
          </a:p>
        </p:txBody>
      </p:sp>
      <p:sp>
        <p:nvSpPr>
          <p:cNvPr id="24" name="23 Metin kutusu"/>
          <p:cNvSpPr txBox="1"/>
          <p:nvPr/>
        </p:nvSpPr>
        <p:spPr>
          <a:xfrm>
            <a:off x="4832270" y="2764386"/>
            <a:ext cx="1323975" cy="523220"/>
          </a:xfrm>
          <a:prstGeom prst="rect">
            <a:avLst/>
          </a:prstGeom>
          <a:noFill/>
        </p:spPr>
        <p:txBody>
          <a:bodyPr wrap="square" lIns="91430" tIns="45720" rIns="91430" bIns="45720" rtlCol="0">
            <a:spAutoFit/>
          </a:bodyPr>
          <a:lstStyle/>
          <a:p>
            <a:r>
              <a:rPr lang="tr-TR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% 33</a:t>
            </a:r>
          </a:p>
        </p:txBody>
      </p:sp>
      <p:sp>
        <p:nvSpPr>
          <p:cNvPr id="25" name="23 Metin kutusu"/>
          <p:cNvSpPr txBox="1"/>
          <p:nvPr/>
        </p:nvSpPr>
        <p:spPr>
          <a:xfrm>
            <a:off x="4832270" y="3401106"/>
            <a:ext cx="1323975" cy="523220"/>
          </a:xfrm>
          <a:prstGeom prst="rect">
            <a:avLst/>
          </a:prstGeom>
          <a:noFill/>
        </p:spPr>
        <p:txBody>
          <a:bodyPr wrap="square" lIns="91430" tIns="45720" rIns="91430" bIns="45720" rtlCol="0">
            <a:spAutoFit/>
          </a:bodyPr>
          <a:lstStyle/>
          <a:p>
            <a:r>
              <a:rPr lang="tr-TR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% 33</a:t>
            </a:r>
          </a:p>
        </p:txBody>
      </p:sp>
      <p:sp>
        <p:nvSpPr>
          <p:cNvPr id="26" name="23 Metin kutusu"/>
          <p:cNvSpPr txBox="1"/>
          <p:nvPr/>
        </p:nvSpPr>
        <p:spPr>
          <a:xfrm>
            <a:off x="4689410" y="4145291"/>
            <a:ext cx="1323975" cy="523220"/>
          </a:xfrm>
          <a:prstGeom prst="rect">
            <a:avLst/>
          </a:prstGeom>
          <a:noFill/>
        </p:spPr>
        <p:txBody>
          <a:bodyPr wrap="square" lIns="91430" tIns="45720" rIns="91430" bIns="45720" rtlCol="0">
            <a:spAutoFit/>
          </a:bodyPr>
          <a:lstStyle/>
          <a:p>
            <a:r>
              <a:rPr lang="tr-TR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% 17</a:t>
            </a:r>
          </a:p>
        </p:txBody>
      </p:sp>
      <p:pic>
        <p:nvPicPr>
          <p:cNvPr id="27" name="29 Resim" descr="11-interest-rates-6-6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45628" y="1847198"/>
            <a:ext cx="2593572" cy="3107817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845344" y="5229200"/>
            <a:ext cx="689500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tr-TR" b="1" kern="0" dirty="0" err="1">
                <a:latin typeface="Comic Sans MS" panose="030F0702030302020204" pitchFamily="66" charset="0"/>
              </a:rPr>
              <a:t>YKS’de</a:t>
            </a:r>
            <a:r>
              <a:rPr lang="tr-TR" b="1" kern="0" dirty="0">
                <a:latin typeface="Comic Sans MS" panose="030F0702030302020204" pitchFamily="66" charset="0"/>
              </a:rPr>
              <a:t> baraj puanı uygulaması kaldırılmıştır. Fakat ağırlıklı puanın hesaplanması için </a:t>
            </a:r>
            <a:r>
              <a:rPr lang="tr-TR" b="1" u="sng" kern="0" dirty="0">
                <a:latin typeface="Comic Sans MS" panose="030F0702030302020204" pitchFamily="66" charset="0"/>
              </a:rPr>
              <a:t>Türkçe veya Matematik</a:t>
            </a:r>
            <a:r>
              <a:rPr lang="tr-TR" b="1" kern="0" dirty="0">
                <a:latin typeface="Comic Sans MS" panose="030F0702030302020204" pitchFamily="66" charset="0"/>
              </a:rPr>
              <a:t> testinin en az birinden </a:t>
            </a:r>
            <a:r>
              <a:rPr lang="tr-TR" b="1" u="sng" kern="0" dirty="0">
                <a:latin typeface="Comic Sans MS" panose="030F0702030302020204" pitchFamily="66" charset="0"/>
              </a:rPr>
              <a:t>0,5</a:t>
            </a:r>
            <a:r>
              <a:rPr lang="tr-TR" b="1" kern="0" dirty="0">
                <a:latin typeface="Comic Sans MS" panose="030F0702030302020204" pitchFamily="66" charset="0"/>
              </a:rPr>
              <a:t> puan almak zorunludur. (1 net) </a:t>
            </a:r>
            <a:endParaRPr lang="tr-TR" b="1" kern="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3315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1443</Words>
  <Application>Microsoft Office PowerPoint</Application>
  <PresentationFormat>Ekran Gösterisi (4:3)</PresentationFormat>
  <Paragraphs>454</Paragraphs>
  <Slides>31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31</vt:i4>
      </vt:variant>
    </vt:vector>
  </HeadingPairs>
  <TitlesOfParts>
    <vt:vector size="32" baseType="lpstr">
      <vt:lpstr>Ofis Teması</vt:lpstr>
      <vt:lpstr>PowerPoint Sunusu</vt:lpstr>
      <vt:lpstr>PowerPoint Sunusu</vt:lpstr>
      <vt:lpstr>PowerPoint Sunusu</vt:lpstr>
      <vt:lpstr>SONUÇ AÇIKLAMA TARİHİ:   … TEMMUZ 2024</vt:lpstr>
      <vt:lpstr>PowerPoint Sunusu</vt:lpstr>
      <vt:lpstr>PowerPoint Sunusu</vt:lpstr>
      <vt:lpstr> TÜRKÇE TESTİ Türkçeyi doğru kullanma, okuduğunu anlama ve yorumlama, kelime haznesi, temel cümle bilgisi ve imla kurallarını kullanma becerilerini ölçmeye yönelik sorular </vt:lpstr>
      <vt:lpstr>PowerPoint Sunusu</vt:lpstr>
      <vt:lpstr>TYT PUAN ORANLARI</vt:lpstr>
      <vt:lpstr>PowerPoint Sunusu</vt:lpstr>
      <vt:lpstr> PUAN TÜRLERİ Sözel (SÖZ), Eşit Ağırlık (EA), Sayısal (SAY), Dil (YDT)  </vt:lpstr>
      <vt:lpstr>PowerPoint Sunusu</vt:lpstr>
      <vt:lpstr>PowerPoint Sunusu</vt:lpstr>
      <vt:lpstr>3.OTURUM</vt:lpstr>
      <vt:lpstr>PowerPoint Sunusu</vt:lpstr>
      <vt:lpstr>PowerPoint Sunusu</vt:lpstr>
      <vt:lpstr>HANGİ PUAN TÜRÜ İÇİN HANGİ TESTLER ÇÖZÜLMELİ?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Özel Yetenekli Öğrenciler</vt:lpstr>
      <vt:lpstr>PowerPoint Sunusu</vt:lpstr>
      <vt:lpstr>PowerPoint Sunusu</vt:lpstr>
      <vt:lpstr>Bu yolculukta hepinize BAŞARILAR!...</vt:lpstr>
    </vt:vector>
  </TitlesOfParts>
  <Company>Katilimsiz.Com @ necooy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Everest</dc:creator>
  <cp:lastModifiedBy>Everest</cp:lastModifiedBy>
  <cp:revision>6</cp:revision>
  <dcterms:created xsi:type="dcterms:W3CDTF">2023-11-30T09:55:18Z</dcterms:created>
  <dcterms:modified xsi:type="dcterms:W3CDTF">2023-11-30T10:54:07Z</dcterms:modified>
</cp:coreProperties>
</file>